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0.xml" ContentType="application/vnd.openxmlformats-officedocument.presentationml.tags+xml"/>
  <Override PartName="/ppt/notesSlides/notesSlide27.xml" ContentType="application/vnd.openxmlformats-officedocument.presentationml.notesSlide+xml"/>
  <Override PartName="/ppt/tags/tag61.xml" ContentType="application/vnd.openxmlformats-officedocument.presentationml.tags+xml"/>
  <Override PartName="/ppt/notesSlides/notesSlide28.xml" ContentType="application/vnd.openxmlformats-officedocument.presentationml.notesSlide+xml"/>
  <Override PartName="/ppt/tags/tag6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5"/>
  </p:sldMasterIdLst>
  <p:notesMasterIdLst>
    <p:notesMasterId r:id="rId56"/>
  </p:notesMasterIdLst>
  <p:handoutMasterIdLst>
    <p:handoutMasterId r:id="rId57"/>
  </p:handoutMasterIdLst>
  <p:sldIdLst>
    <p:sldId id="385" r:id="rId6"/>
    <p:sldId id="260" r:id="rId7"/>
    <p:sldId id="261" r:id="rId8"/>
    <p:sldId id="376" r:id="rId9"/>
    <p:sldId id="374" r:id="rId10"/>
    <p:sldId id="263" r:id="rId11"/>
    <p:sldId id="264" r:id="rId12"/>
    <p:sldId id="349" r:id="rId13"/>
    <p:sldId id="346" r:id="rId14"/>
    <p:sldId id="266" r:id="rId15"/>
    <p:sldId id="371" r:id="rId16"/>
    <p:sldId id="325" r:id="rId17"/>
    <p:sldId id="269" r:id="rId18"/>
    <p:sldId id="350" r:id="rId19"/>
    <p:sldId id="271" r:id="rId20"/>
    <p:sldId id="273" r:id="rId21"/>
    <p:sldId id="352" r:id="rId22"/>
    <p:sldId id="274" r:id="rId23"/>
    <p:sldId id="337" r:id="rId24"/>
    <p:sldId id="275" r:id="rId25"/>
    <p:sldId id="276" r:id="rId26"/>
    <p:sldId id="357" r:id="rId27"/>
    <p:sldId id="278" r:id="rId28"/>
    <p:sldId id="358" r:id="rId29"/>
    <p:sldId id="286" r:id="rId30"/>
    <p:sldId id="364" r:id="rId31"/>
    <p:sldId id="365" r:id="rId32"/>
    <p:sldId id="366" r:id="rId33"/>
    <p:sldId id="367" r:id="rId34"/>
    <p:sldId id="368" r:id="rId35"/>
    <p:sldId id="287" r:id="rId36"/>
    <p:sldId id="289" r:id="rId37"/>
    <p:sldId id="290" r:id="rId38"/>
    <p:sldId id="355" r:id="rId39"/>
    <p:sldId id="361" r:id="rId40"/>
    <p:sldId id="293" r:id="rId41"/>
    <p:sldId id="294" r:id="rId42"/>
    <p:sldId id="359" r:id="rId43"/>
    <p:sldId id="375" r:id="rId44"/>
    <p:sldId id="339" r:id="rId45"/>
    <p:sldId id="301" r:id="rId46"/>
    <p:sldId id="302" r:id="rId47"/>
    <p:sldId id="354" r:id="rId48"/>
    <p:sldId id="380" r:id="rId49"/>
    <p:sldId id="381" r:id="rId50"/>
    <p:sldId id="382" r:id="rId51"/>
    <p:sldId id="383" r:id="rId52"/>
    <p:sldId id="384" r:id="rId53"/>
    <p:sldId id="379" r:id="rId54"/>
    <p:sldId id="306" r:id="rId55"/>
  </p:sldIdLst>
  <p:sldSz cx="9144000" cy="6858000" type="screen4x3"/>
  <p:notesSz cx="7010400" cy="9296400"/>
  <p:custDataLst>
    <p:tags r:id="rId5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79598" autoAdjust="0"/>
  </p:normalViewPr>
  <p:slideViewPr>
    <p:cSldViewPr>
      <p:cViewPr>
        <p:scale>
          <a:sx n="106" d="100"/>
          <a:sy n="106" d="100"/>
        </p:scale>
        <p:origin x="-16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Tabelle1!$B$1</c:f>
              <c:strCache>
                <c:ptCount val="1"/>
                <c:pt idx="0">
                  <c:v>Spalte1</c:v>
                </c:pt>
              </c:strCache>
            </c:strRef>
          </c:tx>
          <c:explosion val="25"/>
          <c:dPt>
            <c:idx val="0"/>
            <c:bubble3D val="0"/>
            <c:spPr>
              <a:solidFill>
                <a:srgbClr val="0096DF"/>
              </a:solidFill>
            </c:spPr>
          </c:dPt>
          <c:dPt>
            <c:idx val="1"/>
            <c:bubble3D val="0"/>
            <c:spPr>
              <a:solidFill>
                <a:srgbClr val="C6E2F6"/>
              </a:solidFill>
            </c:spPr>
          </c:dPt>
          <c:dLbls>
            <c:txPr>
              <a:bodyPr/>
              <a:lstStyle/>
              <a:p>
                <a:pPr>
                  <a:defRPr>
                    <a:latin typeface="Arial" panose="020B0604020202020204" pitchFamily="34" charset="0"/>
                    <a:cs typeface="Arial" panose="020B0604020202020204" pitchFamily="34" charset="0"/>
                  </a:defRPr>
                </a:pPr>
                <a:endParaRPr lang="de-DE"/>
              </a:p>
            </c:txPr>
            <c:showLegendKey val="0"/>
            <c:showVal val="1"/>
            <c:showCatName val="0"/>
            <c:showSerName val="0"/>
            <c:showPercent val="0"/>
            <c:showBubbleSize val="0"/>
            <c:showLeaderLines val="1"/>
          </c:dLbls>
          <c:cat>
            <c:strRef>
              <c:f>Tabelle1!$A$2:$A$3</c:f>
              <c:strCache>
                <c:ptCount val="2"/>
                <c:pt idx="0">
                  <c:v>ja</c:v>
                </c:pt>
                <c:pt idx="1">
                  <c:v>nein</c:v>
                </c:pt>
              </c:strCache>
            </c:strRef>
          </c:cat>
          <c:val>
            <c:numRef>
              <c:f>Tabelle1!$B$2:$B$3</c:f>
              <c:numCache>
                <c:formatCode>General</c:formatCode>
                <c:ptCount val="2"/>
                <c:pt idx="0">
                  <c:v>85.6</c:v>
                </c:pt>
                <c:pt idx="1">
                  <c:v>14.4</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a:latin typeface="Arial" panose="020B0604020202020204" pitchFamily="34"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7F9FD6E-B87C-4127-AFB8-A44B609F5628}" type="datetimeFigureOut">
              <a:rPr lang="de-CH" smtClean="0"/>
              <a:t>10.11.2016</a:t>
            </a:fld>
            <a:endParaRPr lang="de-CH" dirty="0"/>
          </a:p>
        </p:txBody>
      </p:sp>
      <p:sp>
        <p:nvSpPr>
          <p:cNvPr id="4" name="Fußzeilenplatzhalt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89399FDB-3BD3-4129-A1EF-A03709179594}" type="slidenum">
              <a:rPr lang="de-CH" smtClean="0"/>
              <a:t>‹Nr.›</a:t>
            </a:fld>
            <a:endParaRPr lang="de-CH" dirty="0"/>
          </a:p>
        </p:txBody>
      </p:sp>
    </p:spTree>
    <p:extLst>
      <p:ext uri="{BB962C8B-B14F-4D97-AF65-F5344CB8AC3E}">
        <p14:creationId xmlns:p14="http://schemas.microsoft.com/office/powerpoint/2010/main" val="116218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D60D694-18A6-4FE4-B54B-9F766E96468E}" type="datetimeFigureOut">
              <a:rPr lang="de-CH" smtClean="0"/>
              <a:t>10.11.2016</a:t>
            </a:fld>
            <a:endParaRPr lang="de-CH" dirty="0"/>
          </a:p>
        </p:txBody>
      </p:sp>
      <p:sp>
        <p:nvSpPr>
          <p:cNvPr id="4" name="Folienbildplatzhalt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sp>
        <p:nvSpPr>
          <p:cNvPr id="6" name="Fußzeilenplatzhalt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6F8E6980-CF00-46A2-B65F-C8F09C97FE1C}" type="slidenum">
              <a:rPr lang="de-CH" smtClean="0"/>
              <a:t>‹Nr.›</a:t>
            </a:fld>
            <a:endParaRPr lang="de-CH" dirty="0"/>
          </a:p>
        </p:txBody>
      </p:sp>
    </p:spTree>
    <p:extLst>
      <p:ext uri="{BB962C8B-B14F-4D97-AF65-F5344CB8AC3E}">
        <p14:creationId xmlns:p14="http://schemas.microsoft.com/office/powerpoint/2010/main" val="362316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schulen-aargau.ch/kanton/projekte/lehrplan_21"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000" dirty="0"/>
          </a:p>
        </p:txBody>
      </p:sp>
      <p:sp>
        <p:nvSpPr>
          <p:cNvPr id="4" name="Foliennummernplatzhalter 3"/>
          <p:cNvSpPr>
            <a:spLocks noGrp="1"/>
          </p:cNvSpPr>
          <p:nvPr>
            <p:ph type="sldNum" sz="quarter" idx="10"/>
          </p:nvPr>
        </p:nvSpPr>
        <p:spPr/>
        <p:txBody>
          <a:bodyPr/>
          <a:lstStyle/>
          <a:p>
            <a:fld id="{506F4662-01A2-4ED0-AA5C-A0AAB9D1C7E5}" type="slidenum">
              <a:rPr lang="de-CH" smtClean="0"/>
              <a:t>2</a:t>
            </a:fld>
            <a:endParaRPr lang="de-CH" dirty="0"/>
          </a:p>
        </p:txBody>
      </p:sp>
    </p:spTree>
    <p:extLst>
      <p:ext uri="{BB962C8B-B14F-4D97-AF65-F5344CB8AC3E}">
        <p14:creationId xmlns:p14="http://schemas.microsoft.com/office/powerpoint/2010/main" val="285052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latin typeface="Arial" panose="020B0604020202020204" pitchFamily="34" charset="0"/>
                <a:cs typeface="Arial" panose="020B0604020202020204" pitchFamily="34" charset="0"/>
              </a:rPr>
              <a:t>Hier sehen Sie den Webauftritt</a:t>
            </a:r>
            <a:r>
              <a:rPr lang="de-DE" sz="1400" baseline="0" dirty="0" smtClean="0">
                <a:latin typeface="Arial" panose="020B0604020202020204" pitchFamily="34" charset="0"/>
                <a:cs typeface="Arial" panose="020B0604020202020204" pitchFamily="34" charset="0"/>
              </a:rPr>
              <a:t> des Lehrplan 21. Neben zahlreichen Hintergrundinformationen befindet sich hier der Zugang zur Vorlage des Lehrplan 21</a:t>
            </a:r>
          </a:p>
          <a:p>
            <a:r>
              <a:rPr lang="de-DE" sz="1400" baseline="0" dirty="0" smtClean="0">
                <a:latin typeface="Arial" panose="020B0604020202020204" pitchFamily="34" charset="0"/>
                <a:cs typeface="Arial" panose="020B0604020202020204" pitchFamily="34" charset="0"/>
              </a:rPr>
              <a:t>Vorlage deshalb weil die Kantone den Lehrplan nach ihren Bedürfnissen anpassen können.</a:t>
            </a:r>
          </a:p>
          <a:p>
            <a:r>
              <a:rPr lang="de-DE" sz="1400" baseline="0" dirty="0" smtClean="0">
                <a:latin typeface="Arial" panose="020B0604020202020204" pitchFamily="34" charset="0"/>
                <a:cs typeface="Arial" panose="020B0604020202020204" pitchFamily="34" charset="0"/>
              </a:rPr>
              <a:t>Vier Kantone haben bereits einen kantonalen Lehrplan auf der Grundlage des Lehrplan 21 verabschiedet. </a:t>
            </a:r>
          </a:p>
          <a:p>
            <a:r>
              <a:rPr lang="de-DE" sz="1400" baseline="0" dirty="0" smtClean="0">
                <a:latin typeface="Arial" panose="020B0604020202020204" pitchFamily="34" charset="0"/>
                <a:cs typeface="Arial" panose="020B0604020202020204" pitchFamily="34" charset="0"/>
              </a:rPr>
              <a:t>Die beiden Basel sowie Luzern und Obwalden</a:t>
            </a:r>
          </a:p>
          <a:p>
            <a:r>
              <a:rPr lang="de-DE" sz="1400" baseline="0" dirty="0" smtClean="0">
                <a:latin typeface="Arial" panose="020B0604020202020204" pitchFamily="34" charset="0"/>
                <a:cs typeface="Arial" panose="020B0604020202020204" pitchFamily="34" charset="0"/>
              </a:rPr>
              <a:t>Wollen Sie mehr über den Lehrplan erfahren lohnt es sich, die Hintergrundinformationen zu studieren</a:t>
            </a:r>
          </a:p>
          <a:p>
            <a:endParaRPr lang="de-DE" sz="14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Der Lehrplan ist für den elektronischen Gebrauch konzipiert (Querverweise verlinkt). Er lässt sich aber auch gut in Papierform verwenden,</a:t>
            </a:r>
            <a:r>
              <a:rPr lang="de-CH" sz="1400" baseline="0" dirty="0" smtClean="0">
                <a:latin typeface="Arial" panose="020B0604020202020204" pitchFamily="34" charset="0"/>
                <a:cs typeface="Arial" panose="020B0604020202020204" pitchFamily="34" charset="0"/>
              </a:rPr>
              <a:t> indem Sie verschiedene </a:t>
            </a:r>
            <a:r>
              <a:rPr lang="de-CH" sz="1400" baseline="0" dirty="0" err="1" smtClean="0">
                <a:latin typeface="Arial" panose="020B0604020202020204" pitchFamily="34" charset="0"/>
                <a:cs typeface="Arial" panose="020B0604020202020204" pitchFamily="34" charset="0"/>
              </a:rPr>
              <a:t>Broschürentypen</a:t>
            </a:r>
            <a:r>
              <a:rPr lang="de-CH" sz="1400" baseline="0" dirty="0" smtClean="0">
                <a:latin typeface="Arial" panose="020B0604020202020204" pitchFamily="34" charset="0"/>
                <a:cs typeface="Arial" panose="020B0604020202020204" pitchFamily="34" charset="0"/>
              </a:rPr>
              <a:t> wählen können, z.B. zyklusweise oder über alle Zyklen hinweg.</a:t>
            </a:r>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11</a:t>
            </a:fld>
            <a:endParaRPr lang="de-DE" dirty="0"/>
          </a:p>
        </p:txBody>
      </p:sp>
    </p:spTree>
    <p:extLst>
      <p:ext uri="{BB962C8B-B14F-4D97-AF65-F5344CB8AC3E}">
        <p14:creationId xmlns:p14="http://schemas.microsoft.com/office/powerpoint/2010/main" val="66629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CH" sz="1400" dirty="0">
                <a:latin typeface="Arial" pitchFamily="34" charset="0"/>
              </a:rPr>
              <a:t>Hier sehen Sie die Fachbereiche des Lehrplans 21.</a:t>
            </a:r>
          </a:p>
          <a:p>
            <a:pPr defTabSz="933078">
              <a:defRPr/>
            </a:pPr>
            <a:r>
              <a:rPr lang="de-CH" sz="1400" dirty="0">
                <a:latin typeface="Arial" pitchFamily="34" charset="0"/>
              </a:rPr>
              <a:t>Der Lehrplan 21 wird für alle Pflicht- und Wahlpflichtbereiche entwickelt. Zusätzliche kantonale Bildungsangebote und/oder Freifächer (wie </a:t>
            </a:r>
            <a:r>
              <a:rPr lang="de-CH" sz="1400" dirty="0" smtClean="0">
                <a:latin typeface="Arial" pitchFamily="34" charset="0"/>
              </a:rPr>
              <a:t>Projekte und Recherchen, Latein,</a:t>
            </a:r>
            <a:r>
              <a:rPr lang="de-CH" sz="1400" baseline="0" dirty="0" smtClean="0">
                <a:latin typeface="Arial" pitchFamily="34" charset="0"/>
              </a:rPr>
              <a:t> </a:t>
            </a:r>
            <a:r>
              <a:rPr lang="de-CH" sz="1400" dirty="0" smtClean="0">
                <a:latin typeface="Arial" pitchFamily="34" charset="0"/>
              </a:rPr>
              <a:t>Chorsingen</a:t>
            </a:r>
            <a:r>
              <a:rPr lang="de-CH" sz="1400" dirty="0">
                <a:latin typeface="Arial" pitchFamily="34" charset="0"/>
              </a:rPr>
              <a:t>, zusätzliche Angebote in Gestalten oder Sport) sind nicht Bestandteil des Lehrplans 21.</a:t>
            </a:r>
          </a:p>
          <a:p>
            <a:pPr>
              <a:defRPr/>
            </a:pPr>
            <a:endParaRPr lang="de-CH" sz="1400" dirty="0">
              <a:latin typeface="Arial" pitchFamily="34" charset="0"/>
            </a:endParaRPr>
          </a:p>
          <a:p>
            <a:pPr>
              <a:defRPr/>
            </a:pPr>
            <a:r>
              <a:rPr lang="de-CH" sz="1400" dirty="0"/>
              <a:t>Der Fachbereich Sprachen umfasst Deutsch, die erste und zweite Fremdsprache sowie Italienisch. </a:t>
            </a:r>
          </a:p>
          <a:p>
            <a:pPr>
              <a:defRPr/>
            </a:pPr>
            <a:r>
              <a:rPr lang="de-CH" sz="1400" dirty="0"/>
              <a:t>Dann folgt der Fachbereich Mathematik.</a:t>
            </a:r>
            <a:r>
              <a:rPr lang="de-DE" sz="1400" dirty="0"/>
              <a:t> </a:t>
            </a:r>
          </a:p>
          <a:p>
            <a:pPr>
              <a:defRPr/>
            </a:pPr>
            <a:r>
              <a:rPr lang="de-CH" sz="1400" dirty="0"/>
              <a:t>Der Fachbereich Natur, Mensch, Gesellschaft wird auf der Sekundarstufe I in vier Fachbereiche aufgeteilt: </a:t>
            </a:r>
            <a:endParaRPr lang="de-DE" sz="1400" dirty="0"/>
          </a:p>
          <a:p>
            <a:pPr marL="174952" lvl="1" indent="-174952">
              <a:buFont typeface="Arial" pitchFamily="34" charset="0"/>
              <a:buChar char="•"/>
              <a:defRPr/>
            </a:pPr>
            <a:r>
              <a:rPr lang="de-CH" sz="1400" dirty="0">
                <a:latin typeface="Arial" pitchFamily="34" charset="0"/>
                <a:cs typeface="Arial" pitchFamily="34" charset="0"/>
              </a:rPr>
              <a:t>Natur und Technik (mit Biologie, Chemie und Physik), </a:t>
            </a:r>
            <a:endParaRPr lang="de-DE" sz="1400" dirty="0">
              <a:latin typeface="Arial" pitchFamily="34" charset="0"/>
              <a:cs typeface="Arial" pitchFamily="34" charset="0"/>
            </a:endParaRPr>
          </a:p>
          <a:p>
            <a:pPr marL="174952" lvl="1" indent="-174952">
              <a:buFont typeface="Arial" pitchFamily="34" charset="0"/>
              <a:buChar char="•"/>
              <a:defRPr/>
            </a:pPr>
            <a:r>
              <a:rPr lang="de-CH" sz="1400" dirty="0">
                <a:latin typeface="Arial" pitchFamily="34" charset="0"/>
                <a:cs typeface="Arial" pitchFamily="34" charset="0"/>
              </a:rPr>
              <a:t>Wirtschaft, Arbeit, Haushalt (mit Hauswirtschaft), </a:t>
            </a:r>
            <a:endParaRPr lang="de-DE" sz="1400" dirty="0">
              <a:latin typeface="Arial" pitchFamily="34" charset="0"/>
              <a:cs typeface="Arial" pitchFamily="34" charset="0"/>
            </a:endParaRPr>
          </a:p>
          <a:p>
            <a:pPr marL="174952" lvl="1" indent="-174952">
              <a:buFont typeface="Arial" pitchFamily="34" charset="0"/>
              <a:buChar char="•"/>
              <a:defRPr/>
            </a:pPr>
            <a:r>
              <a:rPr lang="de-CH" sz="1400" dirty="0">
                <a:latin typeface="Arial" pitchFamily="34" charset="0"/>
                <a:cs typeface="Arial" pitchFamily="34" charset="0"/>
              </a:rPr>
              <a:t>Räume, Zeiten, Gesellschaften (mit Geschichte, Geografie), </a:t>
            </a:r>
            <a:endParaRPr lang="de-DE" sz="1400" dirty="0">
              <a:latin typeface="Arial" pitchFamily="34" charset="0"/>
              <a:cs typeface="Arial" pitchFamily="34" charset="0"/>
            </a:endParaRPr>
          </a:p>
          <a:p>
            <a:pPr marL="174952" lvl="1" indent="-174952">
              <a:buFont typeface="Arial" pitchFamily="34" charset="0"/>
              <a:buChar char="•"/>
              <a:defRPr/>
            </a:pPr>
            <a:r>
              <a:rPr lang="de-CH" sz="1400" dirty="0">
                <a:latin typeface="Arial" pitchFamily="34" charset="0"/>
                <a:cs typeface="Arial" pitchFamily="34" charset="0"/>
              </a:rPr>
              <a:t>Ethik, Religionen, Gemeinschaft (mit Lebenskunde).</a:t>
            </a:r>
            <a:endParaRPr lang="de-DE" sz="1400" dirty="0">
              <a:latin typeface="Arial" pitchFamily="34" charset="0"/>
              <a:cs typeface="Arial" pitchFamily="34" charset="0"/>
            </a:endParaRPr>
          </a:p>
          <a:p>
            <a:pPr>
              <a:defRPr/>
            </a:pPr>
            <a:r>
              <a:rPr lang="de-CH" sz="1400" dirty="0"/>
              <a:t>Dann folgen die Fachbereiche Bildnerisches Gestalten sowie Textiles und Technisches Gestalten. </a:t>
            </a:r>
            <a:endParaRPr lang="de-DE" sz="1400" dirty="0"/>
          </a:p>
          <a:p>
            <a:pPr>
              <a:defRPr/>
            </a:pPr>
            <a:r>
              <a:rPr lang="de-CH" sz="1400" dirty="0"/>
              <a:t>Anschliessend folgt der Fachbereich Musik und zum Schluss folgt der Fachbereich Bewegung und Sport</a:t>
            </a:r>
            <a:r>
              <a:rPr lang="de-CH" sz="1400" dirty="0" smtClean="0"/>
              <a:t>.</a:t>
            </a:r>
          </a:p>
          <a:p>
            <a:pPr>
              <a:defRPr/>
            </a:pPr>
            <a:r>
              <a:rPr lang="de-CH" sz="1400" dirty="0" smtClean="0"/>
              <a:t>Der Lehrplan ist für den elektronischen Gebrauch konzipiert (Querverweise verlinkt). Er lässt sich aber auch gut in Papierform verwenden,</a:t>
            </a:r>
            <a:r>
              <a:rPr lang="de-CH" sz="1400" baseline="0" dirty="0" smtClean="0"/>
              <a:t> indem Sie verschiedene </a:t>
            </a:r>
            <a:r>
              <a:rPr lang="de-CH" sz="1400" baseline="0" dirty="0" err="1" smtClean="0"/>
              <a:t>Broschürentypen</a:t>
            </a:r>
            <a:r>
              <a:rPr lang="de-CH" sz="1400" baseline="0" dirty="0" smtClean="0"/>
              <a:t> wählen können, z.B. zyklusweise oder über alle Zyklen hinweg.</a:t>
            </a:r>
          </a:p>
          <a:p>
            <a:pPr rtl="0"/>
            <a:endParaRPr lang="de-DE" sz="1400" dirty="0" smtClean="0"/>
          </a:p>
          <a:p>
            <a:pPr>
              <a:defRPr/>
            </a:pPr>
            <a:endParaRPr lang="de-DE" sz="1400" dirty="0"/>
          </a:p>
          <a:p>
            <a:pPr>
              <a:defRPr/>
            </a:pPr>
            <a:endParaRPr lang="de-CH" sz="900" dirty="0">
              <a:latin typeface="Arial" pitchFamily="34" charset="0"/>
            </a:endParaRPr>
          </a:p>
          <a:p>
            <a:endParaRPr lang="de-DE" sz="900"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12</a:t>
            </a:fld>
            <a:endParaRPr lang="de-DE" dirty="0"/>
          </a:p>
        </p:txBody>
      </p:sp>
    </p:spTree>
    <p:extLst>
      <p:ext uri="{BB962C8B-B14F-4D97-AF65-F5344CB8AC3E}">
        <p14:creationId xmlns:p14="http://schemas.microsoft.com/office/powerpoint/2010/main" val="66629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1400" dirty="0"/>
              <a:t>Berufliche Orientierung sowie Medien und Informatik </a:t>
            </a:r>
            <a:r>
              <a:rPr lang="de-DE" sz="1400" dirty="0" smtClean="0"/>
              <a:t>sind zwei neuartige Fächer,</a:t>
            </a:r>
            <a:r>
              <a:rPr lang="de-DE" sz="1400" baseline="0" dirty="0" smtClean="0"/>
              <a:t> die als sogenannte Module konzipiert sind.</a:t>
            </a:r>
            <a:r>
              <a:rPr lang="de-DE" sz="1400" dirty="0" smtClean="0"/>
              <a:t> </a:t>
            </a:r>
          </a:p>
          <a:p>
            <a:pPr rtl="0"/>
            <a:r>
              <a:rPr lang="de-CH" sz="1400" dirty="0" smtClean="0"/>
              <a:t>Im Lehrplan 21 dienen Modullehrpläne dazu, fächerübergreifende Aufgaben der Schule zu beschreiben und für einen Kern dieser Aufgaben einen systematischen Aufbau von Kompetenzen zu gewährleisten.</a:t>
            </a:r>
            <a:endParaRPr lang="de-DE"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Ein Teil der Modullehrpläne soll in separat in der Stundentafel ausgewiesenen</a:t>
            </a:r>
            <a:r>
              <a:rPr lang="de-DE" sz="1400" baseline="0" dirty="0" smtClean="0"/>
              <a:t> </a:t>
            </a:r>
            <a:r>
              <a:rPr lang="de-DE" sz="1400" dirty="0" smtClean="0"/>
              <a:t>Lektionen stattfinden, ein Teil integriert in andere Fächer und Fachbereiche </a:t>
            </a:r>
            <a:r>
              <a:rPr lang="de-DE" sz="1400" baseline="0" dirty="0" smtClean="0"/>
              <a:t>z.B. Mathematik oder Räume, Zeiten Gesellschaften.</a:t>
            </a:r>
            <a:endParaRPr lang="de-DE" sz="1400" dirty="0" smtClean="0"/>
          </a:p>
          <a:p>
            <a:pPr rtl="0"/>
            <a:endParaRPr lang="de-DE" sz="1400" dirty="0" smtClean="0"/>
          </a:p>
          <a:p>
            <a:pPr rtl="0"/>
            <a:r>
              <a:rPr lang="de-DE" sz="1400" dirty="0" smtClean="0"/>
              <a:t>Eine</a:t>
            </a:r>
            <a:r>
              <a:rPr lang="de-DE" sz="1400" baseline="0" dirty="0" smtClean="0"/>
              <a:t> Kompetenz aus dem Modullehrplan „Medien und Informatik“ </a:t>
            </a:r>
            <a:r>
              <a:rPr lang="de-DE" sz="1400" baseline="0" dirty="0" err="1" smtClean="0"/>
              <a:t>heisst</a:t>
            </a:r>
            <a:r>
              <a:rPr lang="de-DE" sz="1400" baseline="0" dirty="0" smtClean="0"/>
              <a:t> zum Beispiel:</a:t>
            </a:r>
          </a:p>
          <a:p>
            <a:pPr rtl="0"/>
            <a:endParaRPr lang="de-CH" sz="1400" dirty="0" smtClean="0"/>
          </a:p>
          <a:p>
            <a:pPr rtl="0"/>
            <a:r>
              <a:rPr lang="de-CH" sz="1400" dirty="0" smtClean="0"/>
              <a:t>«1. Die Schülerinnen und Schüler können Daten aus ihrer Umwelt darstellen, strukturieren und auswerten.»</a:t>
            </a:r>
            <a:endParaRPr lang="de-DE" sz="1400" dirty="0" smtClean="0"/>
          </a:p>
          <a:p>
            <a:pPr rtl="0"/>
            <a:r>
              <a:rPr lang="de-DE" sz="1400" dirty="0" smtClean="0"/>
              <a:t>Dabei geht es um</a:t>
            </a:r>
            <a:r>
              <a:rPr lang="de-DE" sz="1400" baseline="0" dirty="0" smtClean="0"/>
              <a:t> </a:t>
            </a:r>
            <a:r>
              <a:rPr lang="de-CH" sz="1400" dirty="0" smtClean="0"/>
              <a:t>Symbole, Tabellen, Grafiken,</a:t>
            </a:r>
            <a:r>
              <a:rPr lang="de-CH" sz="1400" baseline="0" dirty="0" smtClean="0"/>
              <a:t> oder Geheimschriften in der Primarschule. </a:t>
            </a:r>
            <a:endParaRPr lang="de-DE" sz="1400" dirty="0" smtClean="0"/>
          </a:p>
          <a:p>
            <a:pPr rtl="0"/>
            <a:endParaRPr lang="de-DE" sz="1400" dirty="0" smtClean="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13</a:t>
            </a:fld>
            <a:endParaRPr lang="de-DE" dirty="0"/>
          </a:p>
        </p:txBody>
      </p:sp>
    </p:spTree>
    <p:extLst>
      <p:ext uri="{BB962C8B-B14F-4D97-AF65-F5344CB8AC3E}">
        <p14:creationId xmlns:p14="http://schemas.microsoft.com/office/powerpoint/2010/main" val="15388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a:defRPr/>
            </a:pPr>
            <a:r>
              <a:rPr lang="de-CH" sz="1400" dirty="0" smtClean="0">
                <a:latin typeface="Arial" pitchFamily="34" charset="0"/>
                <a:cs typeface="Arial" pitchFamily="34" charset="0"/>
              </a:rPr>
              <a:t>Ich möchte Ihnen nicht zu viele Details zum Lehrplan zumuten und allzu sehr in die Tiefe gehen. Dennoch greife</a:t>
            </a:r>
            <a:r>
              <a:rPr lang="de-CH" sz="1400" baseline="0" dirty="0" smtClean="0">
                <a:latin typeface="Arial" pitchFamily="34" charset="0"/>
                <a:cs typeface="Arial" pitchFamily="34" charset="0"/>
              </a:rPr>
              <a:t> ich in den nächsten zwei Folien zwei wichtige Punkte heraus, welche teilweise falsch verstanden werden oder falsch weitergegeben werden:</a:t>
            </a:r>
          </a:p>
          <a:p>
            <a:pPr marL="0" lvl="1">
              <a:defRPr/>
            </a:pPr>
            <a:endParaRPr lang="de-CH" sz="1400" baseline="0" dirty="0" smtClean="0">
              <a:latin typeface="Arial" pitchFamily="34" charset="0"/>
              <a:cs typeface="Arial" pitchFamily="34" charset="0"/>
            </a:endParaRPr>
          </a:p>
          <a:p>
            <a:pPr marL="0" lvl="1">
              <a:defRPr/>
            </a:pPr>
            <a:r>
              <a:rPr lang="de-CH" sz="1400" baseline="0" dirty="0" smtClean="0">
                <a:latin typeface="Arial" pitchFamily="34" charset="0"/>
                <a:cs typeface="Arial" pitchFamily="34" charset="0"/>
              </a:rPr>
              <a:t>Hier der erste Punkt:</a:t>
            </a:r>
            <a:endParaRPr lang="de-CH" sz="1400" dirty="0" smtClean="0">
              <a:latin typeface="Arial" pitchFamily="34" charset="0"/>
              <a:cs typeface="Arial" pitchFamily="34" charset="0"/>
            </a:endParaRPr>
          </a:p>
          <a:p>
            <a:pPr marL="0" lvl="1">
              <a:defRPr/>
            </a:pPr>
            <a:r>
              <a:rPr lang="de-CH" sz="1400" dirty="0" smtClean="0">
                <a:latin typeface="Arial" pitchFamily="34" charset="0"/>
                <a:cs typeface="Arial" pitchFamily="34" charset="0"/>
              </a:rPr>
              <a:t>Die</a:t>
            </a:r>
            <a:r>
              <a:rPr lang="de-CH" sz="1400" baseline="0" dirty="0" smtClean="0">
                <a:latin typeface="Arial" pitchFamily="34" charset="0"/>
                <a:cs typeface="Arial" pitchFamily="34" charset="0"/>
              </a:rPr>
              <a:t> meisten Fachbereiche ähneln stark der bisherigen Strukturierung im Aargauer Lehrplan. </a:t>
            </a:r>
          </a:p>
          <a:p>
            <a:pPr marL="0" lvl="1">
              <a:defRPr/>
            </a:pPr>
            <a:r>
              <a:rPr lang="de-CH" sz="1400" baseline="0" dirty="0" smtClean="0">
                <a:latin typeface="Arial" pitchFamily="34" charset="0"/>
                <a:cs typeface="Arial" pitchFamily="34" charset="0"/>
              </a:rPr>
              <a:t>Der Fachbereich Realien, den wir in der Primarschule und Realschule kennen heisst neu «Natur, Mensch, Gesellschaft»</a:t>
            </a:r>
          </a:p>
          <a:p>
            <a:pPr marL="0" lvl="1">
              <a:defRPr/>
            </a:pPr>
            <a:r>
              <a:rPr lang="de-CH" sz="1400" baseline="0" dirty="0" smtClean="0">
                <a:latin typeface="Arial" pitchFamily="34" charset="0"/>
                <a:cs typeface="Arial" pitchFamily="34" charset="0"/>
              </a:rPr>
              <a:t>In der Primarschule wird weiterhin nicht nach Teilfächern differenziert. </a:t>
            </a:r>
          </a:p>
          <a:p>
            <a:pPr marL="0" lvl="1">
              <a:defRPr/>
            </a:pPr>
            <a:endParaRPr lang="de-CH" sz="1400" baseline="0" dirty="0" smtClean="0">
              <a:latin typeface="Arial" pitchFamily="34" charset="0"/>
              <a:cs typeface="Arial" pitchFamily="34" charset="0"/>
            </a:endParaRPr>
          </a:p>
          <a:p>
            <a:pPr marL="0" lvl="1">
              <a:defRPr/>
            </a:pPr>
            <a:r>
              <a:rPr lang="de-CH" sz="1400" baseline="0" dirty="0" smtClean="0">
                <a:latin typeface="Arial" pitchFamily="34" charset="0"/>
                <a:cs typeface="Arial" pitchFamily="34" charset="0"/>
              </a:rPr>
              <a:t>Die Fachbereiche für die Oberstufe, die wir vorhin gesehen haben sind so konzipiert, dass man immer auch sieht, zu welcher Teildisziplin eine bestimmte Kompetenz gehört. </a:t>
            </a:r>
          </a:p>
          <a:p>
            <a:pPr marL="0" lvl="1">
              <a:defRPr/>
            </a:pPr>
            <a:endParaRPr lang="de-CH" sz="1400" baseline="0" dirty="0" smtClean="0">
              <a:latin typeface="Arial" pitchFamily="34" charset="0"/>
              <a:cs typeface="Arial" pitchFamily="34" charset="0"/>
            </a:endParaRPr>
          </a:p>
          <a:p>
            <a:pPr marL="0" lvl="1">
              <a:defRPr/>
            </a:pPr>
            <a:r>
              <a:rPr lang="de-CH" sz="1400" baseline="0" dirty="0" smtClean="0">
                <a:latin typeface="Arial" pitchFamily="34" charset="0"/>
                <a:cs typeface="Arial" pitchFamily="34" charset="0"/>
              </a:rPr>
              <a:t>Das Beispiel hier zeigt, dass die Elektrik eindeutig der Physik zugewiesen wird. </a:t>
            </a:r>
          </a:p>
          <a:p>
            <a:pPr marL="0" lvl="1">
              <a:defRPr/>
            </a:pPr>
            <a:r>
              <a:rPr lang="de-CH" sz="1400" baseline="0" dirty="0" smtClean="0">
                <a:latin typeface="Arial" pitchFamily="34" charset="0"/>
                <a:cs typeface="Arial" pitchFamily="34" charset="0"/>
              </a:rPr>
              <a:t>So ist das auch für Räume, Zeiten, Gesellschaften mit Geschichte und Geografie gelöst worden.  </a:t>
            </a:r>
          </a:p>
          <a:p>
            <a:pPr marL="0" lvl="1">
              <a:defRPr/>
            </a:pPr>
            <a:endParaRPr lang="de-CH" sz="1400" baseline="0" dirty="0" smtClean="0">
              <a:latin typeface="Arial" pitchFamily="34" charset="0"/>
              <a:cs typeface="Arial" pitchFamily="34" charset="0"/>
            </a:endParaRPr>
          </a:p>
          <a:p>
            <a:pPr marL="0" lvl="1">
              <a:defRPr/>
            </a:pPr>
            <a:r>
              <a:rPr lang="de-CH" sz="1400" baseline="0" dirty="0" smtClean="0">
                <a:latin typeface="Arial" pitchFamily="34" charset="0"/>
                <a:cs typeface="Arial" pitchFamily="34" charset="0"/>
              </a:rPr>
              <a:t>Das bedeutet, dass auch die bisherigen Lehrpersonen, welche sich auf ein oder zwei Fächer spezialisiert haben, auch zu zweit einen Fachbereich unterrichten können.</a:t>
            </a:r>
            <a:endParaRPr lang="de-CH" sz="1400" dirty="0">
              <a:latin typeface="Arial" pitchFamily="34" charset="0"/>
              <a:cs typeface="Arial" pitchFamily="34" charset="0"/>
            </a:endParaRPr>
          </a:p>
          <a:p>
            <a:endParaRPr lang="de-CH" sz="1400"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14</a:t>
            </a:fld>
            <a:endParaRPr lang="de-DE" dirty="0"/>
          </a:p>
        </p:txBody>
      </p:sp>
    </p:spTree>
    <p:extLst>
      <p:ext uri="{BB962C8B-B14F-4D97-AF65-F5344CB8AC3E}">
        <p14:creationId xmlns:p14="http://schemas.microsoft.com/office/powerpoint/2010/main" val="2863165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smtClean="0">
                <a:latin typeface="Arial" panose="020B0604020202020204" pitchFamily="34" charset="0"/>
                <a:cs typeface="Arial" panose="020B0604020202020204" pitchFamily="34" charset="0"/>
              </a:rPr>
              <a:t>Bisher gab es im AG 3 Lehrpläne: </a:t>
            </a:r>
            <a:r>
              <a:rPr lang="de-CH" sz="1200" baseline="0" dirty="0" smtClean="0">
                <a:latin typeface="Arial" panose="020B0604020202020204" pitchFamily="34" charset="0"/>
                <a:cs typeface="Arial" panose="020B0604020202020204" pitchFamily="34" charset="0"/>
              </a:rPr>
              <a:t>Lehrplan Kindergarten Primar und Oberstufen, welche nicht oder nur teilweise aufeinander abgestimmt waren</a:t>
            </a:r>
            <a:endParaRPr lang="de-CH" sz="1200" dirty="0" smtClean="0">
              <a:latin typeface="Arial" panose="020B0604020202020204" pitchFamily="34" charset="0"/>
              <a:cs typeface="Arial" panose="020B0604020202020204" pitchFamily="34" charset="0"/>
            </a:endParaRPr>
          </a:p>
          <a:p>
            <a:r>
              <a:rPr lang="de-CH" sz="1200" dirty="0" smtClean="0">
                <a:latin typeface="Arial" panose="020B0604020202020204" pitchFamily="34" charset="0"/>
                <a:cs typeface="Arial" panose="020B0604020202020204" pitchFamily="34" charset="0"/>
              </a:rPr>
              <a:t>Der </a:t>
            </a:r>
            <a:r>
              <a:rPr lang="de-CH" sz="1200" dirty="0">
                <a:latin typeface="Arial" panose="020B0604020202020204" pitchFamily="34" charset="0"/>
                <a:cs typeface="Arial" panose="020B0604020202020204" pitchFamily="34" charset="0"/>
              </a:rPr>
              <a:t>Lehrplan 21 umfasst insgesamt elf Schuljahre: zwei Jahre Kindergarten, sechs Jahre Primarschule sowie drei Jahre Sekundarstufe I. </a:t>
            </a:r>
          </a:p>
          <a:p>
            <a:pPr defTabSz="933078">
              <a:defRPr/>
            </a:pPr>
            <a:r>
              <a:rPr lang="de-CH" sz="1200" dirty="0">
                <a:latin typeface="Arial" panose="020B0604020202020204" pitchFamily="34" charset="0"/>
                <a:cs typeface="Arial" panose="020B0604020202020204" pitchFamily="34" charset="0"/>
              </a:rPr>
              <a:t>Er unterteilt diese elf Jahre in drei Zyklen. Der erste Zyklus umfasst die beiden Kindergartenjahre sowie die 1. und 2. </a:t>
            </a:r>
            <a:r>
              <a:rPr lang="de-CH" sz="1200" dirty="0" smtClean="0">
                <a:latin typeface="Arial" pitchFamily="34" charset="0"/>
                <a:cs typeface="Arial" panose="020B0604020202020204" pitchFamily="34" charset="0"/>
              </a:rPr>
              <a:t>Klasse, </a:t>
            </a:r>
            <a:r>
              <a:rPr lang="de-CH" sz="1200" dirty="0">
                <a:latin typeface="Arial" pitchFamily="34" charset="0"/>
                <a:cs typeface="Arial" panose="020B0604020202020204" pitchFamily="34" charset="0"/>
              </a:rPr>
              <a:t>der zweite Zyklus die heutige 3. bis 6. Klasse und der 3. Zyklus die 7. bis 9. Klasse. </a:t>
            </a:r>
          </a:p>
          <a:p>
            <a:endParaRPr lang="de-CH" sz="1200" dirty="0">
              <a:latin typeface="Arial" pitchFamily="34" charset="0"/>
              <a:cs typeface="Arial" panose="020B0604020202020204" pitchFamily="34" charset="0"/>
            </a:endParaRPr>
          </a:p>
          <a:p>
            <a:r>
              <a:rPr lang="de-CH" sz="1200" dirty="0">
                <a:latin typeface="Arial" pitchFamily="34" charset="0"/>
                <a:cs typeface="Arial" panose="020B0604020202020204" pitchFamily="34" charset="0"/>
              </a:rPr>
              <a:t>Die </a:t>
            </a:r>
            <a:r>
              <a:rPr lang="de-CH" sz="1200" dirty="0">
                <a:latin typeface="Arial" pitchFamily="34" charset="0"/>
                <a:cs typeface="Arial" panose="020B0604020202020204" pitchFamily="34" charset="0"/>
                <a:sym typeface="Wingdings" pitchFamily="2" charset="2"/>
              </a:rPr>
              <a:t>Einteilung der elf Schuljahre in drei Zyklen ermöglicht, dass der Lehrplan 21 in den verschiedenen Schulstrukturen der Kantone einsetzbar ist (Kindergarten und Eingangsstufe im 1. Zyklus, unterschiedliche Schultypen im 3. Zyklus</a:t>
            </a:r>
            <a:r>
              <a:rPr lang="de-CH" sz="1200" dirty="0" smtClean="0">
                <a:latin typeface="Arial" pitchFamily="34" charset="0"/>
                <a:cs typeface="Arial" panose="020B0604020202020204" pitchFamily="34" charset="0"/>
                <a:sym typeface="Wingdings" pitchFamily="2" charset="2"/>
              </a:rPr>
              <a:t>).</a:t>
            </a:r>
          </a:p>
          <a:p>
            <a:endParaRPr lang="de-CH" sz="1200" dirty="0">
              <a:latin typeface="Arial" panose="020B0604020202020204" pitchFamily="34" charset="0"/>
              <a:cs typeface="Arial" panose="020B0604020202020204" pitchFamily="34" charset="0"/>
            </a:endParaRPr>
          </a:p>
          <a:p>
            <a:pPr marL="0" lvl="1" defTabSz="933078">
              <a:defRPr/>
            </a:pPr>
            <a:r>
              <a:rPr lang="de-CH" sz="1200" dirty="0">
                <a:latin typeface="Arial" pitchFamily="34" charset="0"/>
                <a:cs typeface="Arial" panose="020B0604020202020204" pitchFamily="34" charset="0"/>
                <a:sym typeface="Wingdings" pitchFamily="2" charset="2"/>
              </a:rPr>
              <a:t>Die Grundkompetenzen (nationale Bildungsstandards) sind auf das Ende der 2., 6. und 9. Klasse definiert worden</a:t>
            </a:r>
            <a:r>
              <a:rPr lang="de-CH" sz="1200" dirty="0" smtClean="0">
                <a:latin typeface="Arial" pitchFamily="34" charset="0"/>
                <a:cs typeface="Arial" panose="020B0604020202020204" pitchFamily="34" charset="0"/>
                <a:sym typeface="Wingdings" pitchFamily="2" charset="2"/>
              </a:rPr>
              <a:t>. Wenn Sie nach Lehrplan unterrichten, er</a:t>
            </a:r>
            <a:r>
              <a:rPr lang="de-CH" sz="1200" baseline="0" dirty="0" smtClean="0">
                <a:latin typeface="Arial" pitchFamily="34" charset="0"/>
                <a:cs typeface="Arial" panose="020B0604020202020204" pitchFamily="34" charset="0"/>
                <a:sym typeface="Wingdings" pitchFamily="2" charset="2"/>
              </a:rPr>
              <a:t>arbeiten Sie mit Ihren </a:t>
            </a:r>
            <a:r>
              <a:rPr lang="de-CH" sz="1200" baseline="0" dirty="0" err="1" smtClean="0">
                <a:latin typeface="Arial" pitchFamily="34" charset="0"/>
                <a:cs typeface="Arial" panose="020B0604020202020204" pitchFamily="34" charset="0"/>
                <a:sym typeface="Wingdings" pitchFamily="2" charset="2"/>
              </a:rPr>
              <a:t>SuS</a:t>
            </a:r>
            <a:r>
              <a:rPr lang="de-CH" sz="1200" baseline="0" dirty="0" smtClean="0">
                <a:latin typeface="Arial" pitchFamily="34" charset="0"/>
                <a:cs typeface="Arial" panose="020B0604020202020204" pitchFamily="34" charset="0"/>
                <a:sym typeface="Wingdings" pitchFamily="2" charset="2"/>
              </a:rPr>
              <a:t> gleichzeitig auch die Grundkompetenzen.</a:t>
            </a:r>
            <a:endParaRPr lang="de-CH" sz="1200" dirty="0">
              <a:latin typeface="Arial" pitchFamily="34" charset="0"/>
              <a:cs typeface="Arial" panose="020B0604020202020204" pitchFamily="34" charset="0"/>
              <a:sym typeface="Wingdings" pitchFamily="2" charset="2"/>
            </a:endParaRPr>
          </a:p>
          <a:p>
            <a:r>
              <a:rPr lang="de-CH" sz="1200" dirty="0">
                <a:latin typeface="Arial" panose="020B0604020202020204" pitchFamily="34" charset="0"/>
                <a:cs typeface="Arial" panose="020B0604020202020204" pitchFamily="34" charset="0"/>
              </a:rPr>
              <a:t>Der Lehrplan der Romandie ist ebenfalls in diese drei Zyklen eingeteilt</a:t>
            </a:r>
            <a:r>
              <a:rPr lang="de-CH" sz="1200" dirty="0" smtClean="0">
                <a:latin typeface="Arial" panose="020B0604020202020204" pitchFamily="34" charset="0"/>
                <a:cs typeface="Arial" panose="020B0604020202020204" pitchFamily="34" charset="0"/>
              </a:rPr>
              <a:t>.</a:t>
            </a:r>
          </a:p>
          <a:p>
            <a:endParaRPr lang="de-CH" sz="1200" dirty="0" smtClean="0">
              <a:latin typeface="Arial" panose="020B0604020202020204" pitchFamily="34" charset="0"/>
              <a:cs typeface="Arial" panose="020B0604020202020204" pitchFamily="34" charset="0"/>
            </a:endParaRPr>
          </a:p>
          <a:p>
            <a:r>
              <a:rPr lang="de-CH" sz="1200" dirty="0" smtClean="0">
                <a:latin typeface="Arial" panose="020B0604020202020204" pitchFamily="34" charset="0"/>
                <a:cs typeface="Arial" panose="020B0604020202020204" pitchFamily="34" charset="0"/>
              </a:rPr>
              <a:t>Auch der bisherige Aargauer Lehrplan kennt</a:t>
            </a:r>
            <a:r>
              <a:rPr lang="de-CH" sz="1200" baseline="0" dirty="0" smtClean="0">
                <a:latin typeface="Arial" panose="020B0604020202020204" pitchFamily="34" charset="0"/>
                <a:cs typeface="Arial" panose="020B0604020202020204" pitchFamily="34" charset="0"/>
              </a:rPr>
              <a:t> das Verteilung von Lernzielen und Inhalten auf zwei (z.B. z.B. Deutsch an der R, S, B/ Realien an der Real) oder gar 3 Jahre (Deutsch 3. – 5. Primar, Realien 1. – 3. Primar). Diese offenen Vorgaben werden von vielen Lehrpersonen als Freiräume geschätzt nach dem Motto: je grössere Zeiträume desto mehr Freiraum. </a:t>
            </a:r>
            <a:endParaRPr lang="de-CH" sz="1200" dirty="0">
              <a:latin typeface="Arial" panose="020B0604020202020204" pitchFamily="34" charset="0"/>
              <a:cs typeface="Arial" panose="020B0604020202020204" pitchFamily="34" charset="0"/>
            </a:endParaRPr>
          </a:p>
          <a:p>
            <a:endParaRPr lang="de-DE" sz="1000"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15</a:t>
            </a:fld>
            <a:endParaRPr lang="de-DE" dirty="0"/>
          </a:p>
        </p:txBody>
      </p:sp>
    </p:spTree>
    <p:extLst>
      <p:ext uri="{BB962C8B-B14F-4D97-AF65-F5344CB8AC3E}">
        <p14:creationId xmlns:p14="http://schemas.microsoft.com/office/powerpoint/2010/main" val="666298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smtClean="0">
                <a:latin typeface="Arial" pitchFamily="34" charset="0"/>
              </a:rPr>
              <a:t>Überfachliche Kompetenzen sind für eine erfolgreiche Lebensbewältigung zentral</a:t>
            </a:r>
            <a:r>
              <a:rPr lang="de-CH" sz="1400" baseline="0" dirty="0" smtClean="0">
                <a:latin typeface="Arial" pitchFamily="34" charset="0"/>
              </a:rPr>
              <a:t> und gehören seit jeher zur schulischen Bildung. Darum sind diese Teil des Lehrplan 21, genauso wie sie </a:t>
            </a:r>
            <a:r>
              <a:rPr lang="de-CH" sz="1400" dirty="0" smtClean="0">
                <a:latin typeface="Arial" pitchFamily="34" charset="0"/>
              </a:rPr>
              <a:t>in den heutigen Lehrplänen AG ebenfalls vorhanden sind.</a:t>
            </a:r>
          </a:p>
          <a:p>
            <a:endParaRPr lang="de-CH" sz="1400" dirty="0" smtClean="0">
              <a:latin typeface="Arial" pitchFamily="34" charset="0"/>
            </a:endParaRPr>
          </a:p>
          <a:p>
            <a:r>
              <a:rPr lang="de-CH" sz="1400" dirty="0" smtClean="0">
                <a:latin typeface="Arial" pitchFamily="34" charset="0"/>
              </a:rPr>
              <a:t>Im Lehrplan 21 sind</a:t>
            </a:r>
            <a:r>
              <a:rPr lang="de-CH" sz="1400" baseline="0" dirty="0" smtClean="0">
                <a:latin typeface="Arial" pitchFamily="34" charset="0"/>
              </a:rPr>
              <a:t> die überfachlichen Kompetenzen mit jeweiligen Teilkompetenzen in aufzählender Form in einem separaten Kapitel beschrieben. </a:t>
            </a:r>
          </a:p>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t>In den Fachbereichen werden in der Bearbeitung der personalen, sozialen und methodischen Kompetenzen verschiedene Schwerpunkte gesetzt. Diese Schwerpunkte werden in den einleitenden Kapiteln des jeweiligen Fachbereichs- und Modullehrplans beschrieben. Sie werden in den Kompetenzaufbauten aufgegriffen und mit dem fachlichen Lernen verknüpft. </a:t>
            </a:r>
            <a:endParaRPr lang="de-CH" sz="1400" dirty="0" smtClean="0">
              <a:latin typeface="Arial" pitchFamily="34" charset="0"/>
            </a:endParaRPr>
          </a:p>
          <a:p>
            <a:endParaRPr lang="de-CH" sz="1400" baseline="0" dirty="0" smtClean="0">
              <a:latin typeface="Arial" pitchFamily="34" charset="0"/>
            </a:endParaRPr>
          </a:p>
          <a:p>
            <a:r>
              <a:rPr lang="de-CH" sz="1400" baseline="0" dirty="0" smtClean="0">
                <a:latin typeface="Arial" pitchFamily="34" charset="0"/>
              </a:rPr>
              <a:t>Zum Teilaspekt Selbstreflexion wird beispielsweise aufgeführt:</a:t>
            </a:r>
          </a:p>
          <a:p>
            <a:pPr marL="285750" indent="-285750">
              <a:buFont typeface="Arial" panose="020B0604020202020204" pitchFamily="34" charset="0"/>
              <a:buChar char="•"/>
            </a:pPr>
            <a:r>
              <a:rPr lang="de-CH" sz="1400" dirty="0" smtClean="0"/>
              <a:t>Dass die Schülerinnen und Schüler</a:t>
            </a:r>
          </a:p>
          <a:p>
            <a:pPr marL="285750" indent="-285750">
              <a:buFont typeface="Arial" panose="020B0604020202020204" pitchFamily="34" charset="0"/>
              <a:buChar char="•"/>
            </a:pPr>
            <a:r>
              <a:rPr lang="de-CH" sz="1400" dirty="0" smtClean="0"/>
              <a:t>eigene Gefühle wahrnehmen und situationsangemessen ausdrücken können.</a:t>
            </a:r>
          </a:p>
          <a:p>
            <a:pPr marL="285750" indent="-285750">
              <a:buFont typeface="Arial" panose="020B0604020202020204" pitchFamily="34" charset="0"/>
              <a:buChar char="•"/>
            </a:pPr>
            <a:r>
              <a:rPr lang="de-CH" sz="1400" dirty="0" smtClean="0"/>
              <a:t>ihre Interessen und Bedürfnisse wahrnehmen und formulieren können.</a:t>
            </a:r>
          </a:p>
          <a:p>
            <a:pPr marL="285750" indent="-285750">
              <a:buFont typeface="Arial" panose="020B0604020202020204" pitchFamily="34" charset="0"/>
              <a:buChar char="•"/>
            </a:pPr>
            <a:r>
              <a:rPr lang="de-CH" sz="1400" dirty="0" smtClean="0"/>
              <a:t>Stärken und Schwächen ihres Lern- und Sozialverhaltens einschätzen können .</a:t>
            </a:r>
          </a:p>
          <a:p>
            <a:pPr marL="285750" indent="-285750">
              <a:buFont typeface="Arial" panose="020B0604020202020204" pitchFamily="34" charset="0"/>
              <a:buChar char="•"/>
            </a:pPr>
            <a:r>
              <a:rPr lang="de-CH" sz="1400" dirty="0" smtClean="0"/>
              <a:t>auf ihre Stärken zurückgreifen und diese gezielt einsetzen können.</a:t>
            </a:r>
          </a:p>
          <a:p>
            <a:pPr marL="285750" indent="-285750">
              <a:buFont typeface="Arial" panose="020B0604020202020204" pitchFamily="34" charset="0"/>
              <a:buChar char="•"/>
            </a:pPr>
            <a:endParaRPr lang="de-CH" sz="1400" dirty="0" smtClean="0">
              <a:latin typeface="Arial" pitchFamily="34" charset="0"/>
            </a:endParaRPr>
          </a:p>
          <a:p>
            <a:endParaRPr lang="de-CH" sz="1400"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16</a:t>
            </a:fld>
            <a:endParaRPr lang="de-DE" dirty="0"/>
          </a:p>
        </p:txBody>
      </p:sp>
    </p:spTree>
    <p:extLst>
      <p:ext uri="{BB962C8B-B14F-4D97-AF65-F5344CB8AC3E}">
        <p14:creationId xmlns:p14="http://schemas.microsoft.com/office/powerpoint/2010/main" val="1928815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a:t>Der Lehrplan 21 enthält im Teil Grundlagen ein Kapitel zur Bildung für Nachhaltige Entwicklung (BNE). </a:t>
            </a:r>
            <a:r>
              <a:rPr lang="de-DE" sz="1600" dirty="0" smtClean="0"/>
              <a:t>Es geht um Themen in</a:t>
            </a:r>
            <a:r>
              <a:rPr lang="de-DE" sz="1600" baseline="0" dirty="0" smtClean="0"/>
              <a:t> den</a:t>
            </a:r>
            <a:r>
              <a:rPr lang="de-DE" sz="1600" dirty="0" smtClean="0"/>
              <a:t> Bereichen Gesellschaft, Umwelt, Wirtschaft.</a:t>
            </a:r>
            <a:r>
              <a:rPr lang="de-DE" sz="1600" baseline="0" dirty="0" smtClean="0"/>
              <a:t> </a:t>
            </a:r>
            <a:r>
              <a:rPr lang="de-DE" sz="1600" dirty="0" smtClean="0"/>
              <a:t>In </a:t>
            </a:r>
            <a:r>
              <a:rPr lang="de-DE" sz="1600" dirty="0"/>
              <a:t>den </a:t>
            </a:r>
            <a:r>
              <a:rPr lang="de-DE" sz="1600" dirty="0" smtClean="0"/>
              <a:t>Fachbereichslehrplänen</a:t>
            </a:r>
            <a:r>
              <a:rPr lang="de-DE" sz="1600" baseline="0" dirty="0" smtClean="0"/>
              <a:t> </a:t>
            </a:r>
            <a:r>
              <a:rPr lang="de-DE" sz="1600" dirty="0" smtClean="0"/>
              <a:t>wird </a:t>
            </a:r>
            <a:r>
              <a:rPr lang="de-DE" sz="1600" dirty="0"/>
              <a:t>mit Querverweisen auf die </a:t>
            </a:r>
            <a:r>
              <a:rPr lang="de-DE" sz="1600" dirty="0" smtClean="0"/>
              <a:t>aufgeführten sieben </a:t>
            </a:r>
            <a:r>
              <a:rPr lang="de-DE" sz="1600" dirty="0"/>
              <a:t>fächerübergreifenden Themen unter der Leitidee Nachhaltiger Entwicklung hingewiesen:</a:t>
            </a:r>
          </a:p>
          <a:p>
            <a:endParaRPr lang="de-DE" sz="1600" dirty="0"/>
          </a:p>
          <a:p>
            <a:pPr marL="174952" indent="-174952">
              <a:buFont typeface="Arial" panose="020B0604020202020204" pitchFamily="34" charset="0"/>
              <a:buChar char="•"/>
            </a:pPr>
            <a:r>
              <a:rPr lang="de-CH" sz="1600" dirty="0"/>
              <a:t>Politik, Demokratie und Menschenrechte</a:t>
            </a:r>
          </a:p>
          <a:p>
            <a:pPr marL="174952" indent="-174952">
              <a:buFont typeface="Arial" panose="020B0604020202020204" pitchFamily="34" charset="0"/>
              <a:buChar char="•"/>
            </a:pPr>
            <a:r>
              <a:rPr lang="de-DE" sz="1600" dirty="0"/>
              <a:t>Natürliche Umwelt und Ressourcen</a:t>
            </a:r>
          </a:p>
          <a:p>
            <a:pPr marL="174952" indent="-174952">
              <a:buFont typeface="Arial" panose="020B0604020202020204" pitchFamily="34" charset="0"/>
              <a:buChar char="•"/>
            </a:pPr>
            <a:r>
              <a:rPr lang="de-DE" sz="1600" dirty="0"/>
              <a:t>Geschlechter und Gleichstellung</a:t>
            </a:r>
          </a:p>
          <a:p>
            <a:pPr marL="174952" indent="-174952">
              <a:buFont typeface="Arial" panose="020B0604020202020204" pitchFamily="34" charset="0"/>
              <a:buChar char="•"/>
            </a:pPr>
            <a:r>
              <a:rPr lang="de-DE" sz="1600" dirty="0"/>
              <a:t>Gesundheit</a:t>
            </a:r>
          </a:p>
          <a:p>
            <a:pPr marL="174952" indent="-174952">
              <a:buFont typeface="Arial" panose="020B0604020202020204" pitchFamily="34" charset="0"/>
              <a:buChar char="•"/>
            </a:pPr>
            <a:r>
              <a:rPr lang="de-DE" sz="1600" dirty="0"/>
              <a:t>Globale Entwicklung und Frieden</a:t>
            </a:r>
          </a:p>
          <a:p>
            <a:pPr marL="174952" indent="-174952">
              <a:buFont typeface="Arial" panose="020B0604020202020204" pitchFamily="34" charset="0"/>
              <a:buChar char="•"/>
            </a:pPr>
            <a:r>
              <a:rPr lang="de-DE" sz="1600" dirty="0"/>
              <a:t>Kulturelle Identitäten und interkulturelle Verständigung</a:t>
            </a:r>
          </a:p>
          <a:p>
            <a:pPr marL="174952" indent="-174952">
              <a:buFont typeface="Arial" panose="020B0604020202020204" pitchFamily="34" charset="0"/>
              <a:buChar char="•"/>
            </a:pPr>
            <a:r>
              <a:rPr lang="de-DE" sz="1600" dirty="0"/>
              <a:t>Wirtschaft und Konsum</a:t>
            </a:r>
          </a:p>
          <a:p>
            <a:endParaRPr lang="de-DE"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17</a:t>
            </a:fld>
            <a:endParaRPr lang="de-DE" dirty="0"/>
          </a:p>
        </p:txBody>
      </p:sp>
    </p:spTree>
    <p:extLst>
      <p:ext uri="{BB962C8B-B14F-4D97-AF65-F5344CB8AC3E}">
        <p14:creationId xmlns:p14="http://schemas.microsoft.com/office/powerpoint/2010/main" val="15388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dirty="0"/>
              <a:t>Nun schauen wir uns den Kompetenzaufbau etwas genauer an.</a:t>
            </a:r>
          </a:p>
          <a:p>
            <a:r>
              <a:rPr lang="de-CH" sz="1000" i="1" dirty="0"/>
              <a:t>Klick! </a:t>
            </a:r>
          </a:p>
          <a:p>
            <a:r>
              <a:rPr lang="de-CH" sz="1000" dirty="0"/>
              <a:t>Auf der ersten Gliederungsebene sind die Inhalte der Fachbereiche </a:t>
            </a:r>
            <a:r>
              <a:rPr lang="de-CH" sz="1000" dirty="0" smtClean="0"/>
              <a:t>in </a:t>
            </a:r>
            <a:r>
              <a:rPr lang="de-CH" sz="1000" dirty="0"/>
              <a:t>Kompetenzbereiche aufgeteilt. Die Kompetenzbereiche orientieren sich an Fähigkeiten/Fertigkeiten (z.B. </a:t>
            </a:r>
            <a:r>
              <a:rPr lang="de-CH" sz="1000" i="1" dirty="0"/>
              <a:t>Hören, Lesen, Sprechen, Schreiben </a:t>
            </a:r>
            <a:r>
              <a:rPr lang="de-CH" sz="1000" dirty="0"/>
              <a:t>in den Sprachen) oder an Themen/Kenntnissen (z.B. </a:t>
            </a:r>
            <a:r>
              <a:rPr lang="de-CH" sz="1000" i="1" dirty="0"/>
              <a:t>Zahl und Variable </a:t>
            </a:r>
            <a:r>
              <a:rPr lang="de-CH" sz="1000" dirty="0"/>
              <a:t>in der Mathematik). Wie die Kompetenzbereiche ausgerichtet sind, liegt in der fachdidaktischen Tradition und im aktuellen Stand der fachdidaktischen Entwicklung des jeweiligen Fachbereichs begründet.</a:t>
            </a:r>
          </a:p>
          <a:p>
            <a:r>
              <a:rPr lang="de-CH" sz="1000" i="1" dirty="0"/>
              <a:t>Klick! </a:t>
            </a:r>
          </a:p>
          <a:p>
            <a:r>
              <a:rPr lang="de-CH" sz="1000" dirty="0"/>
              <a:t>Auf der nächsten Gliederungsebene werden die Kompetenzbereiche in Handlungs- bzw. Themenaspekte strukturiert. Nicht alle Fachbereichslehrpläne enthalten diese Gliederungsebene.</a:t>
            </a:r>
          </a:p>
          <a:p>
            <a:pPr defTabSz="933078">
              <a:defRPr/>
            </a:pPr>
            <a:r>
              <a:rPr lang="de-CH" sz="1000" i="1" dirty="0"/>
              <a:t>Klick! </a:t>
            </a:r>
          </a:p>
          <a:p>
            <a:r>
              <a:rPr lang="de-CH" sz="1000" dirty="0"/>
              <a:t>Zu jedem Kompetenzbereich bzw. jedem Handlungs- oder Themenaspekt werden Kompetenzen formuliert und deren Aufbau dargestellt. In den Kompetenzbeschreibungen wird in den Blick genommen, was Schülerinnen und Schüler am Ende der Volksschule können müssen.</a:t>
            </a:r>
          </a:p>
          <a:p>
            <a:pPr defTabSz="933078">
              <a:defRPr/>
            </a:pPr>
            <a:r>
              <a:rPr lang="de-CH" sz="1000" i="1" dirty="0"/>
              <a:t>Klick! </a:t>
            </a:r>
          </a:p>
          <a:p>
            <a:pPr defTabSz="933078">
              <a:defRPr/>
            </a:pPr>
            <a:r>
              <a:rPr lang="de-DE" sz="1000" dirty="0"/>
              <a:t>Für jede Kompetenz wird der erwartete Kompetenzerwerb in mehreren Kompetenzstufen pro Zyklus beschrieben. In der einzelnen Kompetenzstufe wird formuliert, was Schülerinnen und Schüler auf dieser Stufe wissen und </a:t>
            </a:r>
            <a:r>
              <a:rPr lang="de-DE" sz="1000" dirty="0" smtClean="0"/>
              <a:t>können. </a:t>
            </a:r>
          </a:p>
          <a:p>
            <a:pPr defTabSz="933078">
              <a:defRPr/>
            </a:pPr>
            <a:endParaRPr lang="de-DE" sz="1000" dirty="0" smtClean="0"/>
          </a:p>
          <a:p>
            <a:pPr defTabSz="933078">
              <a:defRPr/>
            </a:pPr>
            <a:r>
              <a:rPr lang="de-DE" sz="1000" dirty="0" smtClean="0"/>
              <a:t>Die </a:t>
            </a:r>
            <a:r>
              <a:rPr lang="de-DE" sz="1000" dirty="0"/>
              <a:t>Kompetenzstufen unterscheiden sich durch die Zunahme von </a:t>
            </a:r>
            <a:r>
              <a:rPr lang="de-DE" sz="1000" dirty="0" smtClean="0"/>
              <a:t>Wissen oder </a:t>
            </a:r>
            <a:r>
              <a:rPr lang="de-DE" sz="1000" dirty="0"/>
              <a:t>auch durch die höhere </a:t>
            </a:r>
            <a:r>
              <a:rPr lang="de-DE" sz="1000" dirty="0" smtClean="0"/>
              <a:t>Komplexität.</a:t>
            </a:r>
            <a:r>
              <a:rPr lang="de-DE" sz="1000" dirty="0"/>
              <a:t/>
            </a:r>
            <a:br>
              <a:rPr lang="de-DE" sz="1000" dirty="0"/>
            </a:br>
            <a:r>
              <a:rPr lang="de-DE" sz="1000" dirty="0"/>
              <a:t>Die Stufenabfolge kann sich aus der fachlichen Logik ergeben. Das bedeutet, dass die Themen/Kenntnisse und Fähigkeiten/Fertigkeiten der vorgängig erworbenen Kompetenzstufe zwingend die Grundlage für die nachfolgenden Kompetenzstufen bilden. Gibt es keine solche fachliche Logik, ist die Reihenfolge der Kompetenzstufen eine Setzung, die der Lehrplan vornimmt.</a:t>
            </a:r>
            <a:br>
              <a:rPr lang="de-DE" sz="1000" dirty="0"/>
            </a:br>
            <a:endParaRPr lang="de-CH" sz="900" dirty="0"/>
          </a:p>
          <a:p>
            <a:endParaRPr lang="de-CH" sz="900" dirty="0"/>
          </a:p>
          <a:p>
            <a:endParaRPr lang="de-CH" sz="900" dirty="0"/>
          </a:p>
          <a:p>
            <a:endParaRPr lang="de-CH" sz="900"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18</a:t>
            </a:fld>
            <a:endParaRPr lang="de-DE" dirty="0"/>
          </a:p>
        </p:txBody>
      </p:sp>
    </p:spTree>
    <p:extLst>
      <p:ext uri="{BB962C8B-B14F-4D97-AF65-F5344CB8AC3E}">
        <p14:creationId xmlns:p14="http://schemas.microsoft.com/office/powerpoint/2010/main" val="260945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smtClean="0"/>
              <a:t>Pro </a:t>
            </a:r>
            <a:r>
              <a:rPr lang="de-CH" sz="1200" dirty="0"/>
              <a:t>Zyklus ist der Grundanspruch bezeichnet. </a:t>
            </a:r>
            <a:r>
              <a:rPr lang="de-DE" sz="1200" dirty="0"/>
              <a:t>Der Grundanspruch bezeichnet diejenige Kompetenzstufe, welche die Schülerinnen und Schüler spätestens bis zum Ende des jeweiligen Zyklus erreichen sollen. Sie erreichen die Grundansprüche im Laufe des Zyklus zu unterschiedlichen Zeitpunkten. Viele Schülerinnen und Schüler arbeiten anschliessend an den weiterführenden Kompetenzstufen und erreichen auch die darin festgehaltenen Ansprüche. Für einzelne Schülerinnen und Schüler können die Grundansprüche bei Bedarf gemäss kantonalen Regelungen nach unten angepasst werden (Lernzielanpassungen).  Die Beschreibungen der vorangehenden Kompetenzstufen werden im Text der Grundansprüche nicht wiederholt. Sie gehören zu den Grundansprüchen. </a:t>
            </a:r>
            <a:r>
              <a:rPr lang="de-CH" sz="1200" dirty="0"/>
              <a:t>Die Schule und die Lehrpersonen haben die Erreichung der Grundansprüche im Unterricht sicherzustellen.</a:t>
            </a:r>
          </a:p>
          <a:p>
            <a:endParaRPr lang="de-CH" sz="1200" dirty="0" smtClean="0"/>
          </a:p>
          <a:p>
            <a:r>
              <a:rPr lang="de-CH" sz="1200" dirty="0" smtClean="0"/>
              <a:t>Der </a:t>
            </a:r>
            <a:r>
              <a:rPr lang="de-CH" sz="1200" dirty="0"/>
              <a:t>Auftrag des Zyklus definiert, an welchen Kompetenzstufen in diesem Zyklus verbindlich gearbeitet werden muss. Die Schülerinnen und Schüler müssen im Unterricht die Möglichkeit erhalten, an den Kompetenzstufen, die über den Grundanspruch hinaus zum Auftrag des Zyklus gehören, zu arbeiten. Damit gehen die Vorgaben des Lehrplans über die Grundansprüche hinaus. Zusätzlich definiert der Auftrag des Zyklus zuhanden der Lehrmittelschaffenden, für welche Stufen des Kompetenzaufbaus ein Lehrmittel die nötigen Materialien bereitstellen muss.</a:t>
            </a:r>
          </a:p>
          <a:p>
            <a:endParaRPr lang="de-CH" sz="1200" dirty="0" smtClean="0"/>
          </a:p>
          <a:p>
            <a:r>
              <a:rPr lang="de-CH" sz="1200" dirty="0" smtClean="0"/>
              <a:t>In </a:t>
            </a:r>
            <a:r>
              <a:rPr lang="de-CH" sz="1200" dirty="0"/>
              <a:t>der Mitte des 2. (Ende 4. Klasse) und 3. Zyklus (Mitte der 8. Klasse) ist zusätzlich je ein Orientierungspunkt gesetzt. Die Orientierungspunkte legen fest, welche Kompetenzstufen bis zum Ende der 4. Klasse sowie bis zur Mitte der 8. Klasse verbindlich bearbeitet werden müssen. Sie dienen den Lehrpersonen als Planungs- und Orientierungshilfe.</a:t>
            </a:r>
          </a:p>
          <a:p>
            <a:endParaRPr lang="de-CH" sz="1200" i="1"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19</a:t>
            </a:fld>
            <a:endParaRPr lang="de-DE" dirty="0"/>
          </a:p>
        </p:txBody>
      </p:sp>
    </p:spTree>
    <p:extLst>
      <p:ext uri="{BB962C8B-B14F-4D97-AF65-F5344CB8AC3E}">
        <p14:creationId xmlns:p14="http://schemas.microsoft.com/office/powerpoint/2010/main" val="1705954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i="1" dirty="0"/>
              <a:t>Klick!</a:t>
            </a:r>
          </a:p>
          <a:p>
            <a:r>
              <a:rPr lang="de-CH" sz="1000" dirty="0"/>
              <a:t>Pro Zyklus ist der Grundanspruch bezeichnet. </a:t>
            </a:r>
            <a:r>
              <a:rPr lang="de-DE" sz="1000" dirty="0"/>
              <a:t>Der Grundanspruch bezeichnet diejenige Kompetenzstufe, welche die Schülerinnen und Schüler spätestens bis zum Ende des jeweiligen Zyklus erreichen sollen. Sie erreichen die Grundansprüche im Laufe des Zyklus zu unterschiedlichen Zeitpunkten. Viele Schülerinnen und Schüler arbeiten anschliessend an den weiterführenden Kompetenzstufen und erreichen auch die darin festgehaltenen Ansprüche. </a:t>
            </a:r>
            <a:r>
              <a:rPr lang="de-CH" sz="1000" i="1" dirty="0" smtClean="0"/>
              <a:t>Klick</a:t>
            </a:r>
            <a:r>
              <a:rPr lang="de-CH" sz="1000" i="1" dirty="0"/>
              <a:t>!</a:t>
            </a:r>
          </a:p>
          <a:p>
            <a:r>
              <a:rPr lang="de-CH" sz="1000" dirty="0" smtClean="0"/>
              <a:t>In </a:t>
            </a:r>
            <a:r>
              <a:rPr lang="de-CH" sz="1000" dirty="0"/>
              <a:t>der Mitte des 2. (Ende 4. Klasse) und 3. Zyklus (Mitte der 8. Klasse) ist zusätzlich je ein Orientierungspunkt gesetzt. Die Orientierungspunkte legen fest, welche Kompetenzstufen bis zum Ende der 4. Klasse sowie bis zur Mitte der 8. Klasse verbindlich bearbeitet werden müssen. Sie dienen den Lehrpersonen als Planungs- und Orientierungshilfe</a:t>
            </a:r>
            <a:r>
              <a:rPr lang="de-CH" sz="1000" dirty="0" smtClean="0"/>
              <a:t>. Zusätzlich dazu hat der Bildungsraum auch Orientierungspunkte</a:t>
            </a:r>
            <a:r>
              <a:rPr lang="de-CH" sz="1000" baseline="0" dirty="0" smtClean="0"/>
              <a:t> für Vorläuferfertigkeiten zu Sprache und Mathematik für das Ende des Kindergartens entwickelt. Sie dienen nicht der Selektion, sondern helfen bei der Planung. </a:t>
            </a:r>
            <a:endParaRPr lang="de-CH" sz="1000" dirty="0"/>
          </a:p>
          <a:p>
            <a:endParaRPr lang="de-CH" sz="1200" i="1"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20</a:t>
            </a:fld>
            <a:endParaRPr lang="de-DE" dirty="0"/>
          </a:p>
        </p:txBody>
      </p:sp>
    </p:spTree>
    <p:extLst>
      <p:ext uri="{BB962C8B-B14F-4D97-AF65-F5344CB8AC3E}">
        <p14:creationId xmlns:p14="http://schemas.microsoft.com/office/powerpoint/2010/main" val="170595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000" dirty="0"/>
          </a:p>
        </p:txBody>
      </p:sp>
      <p:sp>
        <p:nvSpPr>
          <p:cNvPr id="4" name="Foliennummernplatzhalter 3"/>
          <p:cNvSpPr>
            <a:spLocks noGrp="1"/>
          </p:cNvSpPr>
          <p:nvPr>
            <p:ph type="sldNum" sz="quarter" idx="10"/>
          </p:nvPr>
        </p:nvSpPr>
        <p:spPr/>
        <p:txBody>
          <a:bodyPr/>
          <a:lstStyle/>
          <a:p>
            <a:fld id="{506F4662-01A2-4ED0-AA5C-A0AAB9D1C7E5}" type="slidenum">
              <a:rPr lang="de-CH" smtClean="0"/>
              <a:t>3</a:t>
            </a:fld>
            <a:endParaRPr lang="de-CH" dirty="0"/>
          </a:p>
        </p:txBody>
      </p:sp>
    </p:spTree>
    <p:extLst>
      <p:ext uri="{BB962C8B-B14F-4D97-AF65-F5344CB8AC3E}">
        <p14:creationId xmlns:p14="http://schemas.microsoft.com/office/powerpoint/2010/main" val="2954746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400" kern="1200" dirty="0" smtClean="0">
                <a:solidFill>
                  <a:schemeClr val="tx1"/>
                </a:solidFill>
                <a:effectLst/>
                <a:latin typeface="Arial" charset="0"/>
                <a:ea typeface="ＭＳ Ｐゴシック" charset="0"/>
                <a:cs typeface="ＭＳ Ｐゴシック" charset="0"/>
              </a:rPr>
              <a:t>Im</a:t>
            </a:r>
            <a:r>
              <a:rPr lang="de-CH" sz="1400" kern="1200" baseline="0" dirty="0" smtClean="0">
                <a:solidFill>
                  <a:schemeClr val="tx1"/>
                </a:solidFill>
                <a:effectLst/>
                <a:latin typeface="Arial" charset="0"/>
                <a:ea typeface="ＭＳ Ｐゴシック" charset="0"/>
                <a:cs typeface="ＭＳ Ｐゴシック" charset="0"/>
              </a:rPr>
              <a:t> Fachbereich NMG werden die verbindlichen Inhalte bzw. das Wissen mit einem speziellen Symbol </a:t>
            </a:r>
            <a:r>
              <a:rPr kumimoji="0" lang="de-CH" sz="1400" b="0" kern="1200" dirty="0" smtClean="0">
                <a:solidFill>
                  <a:srgbClr val="FF0000"/>
                </a:solidFill>
                <a:effectLst/>
                <a:latin typeface="Arial" charset="0"/>
                <a:ea typeface="ＭＳ Ｐゴシック" charset="0"/>
                <a:cs typeface="ＭＳ Ｐゴシック" charset="0"/>
                <a:sym typeface="Symbol"/>
              </a:rPr>
              <a:t></a:t>
            </a:r>
            <a:r>
              <a:rPr kumimoji="0" lang="de-CH" sz="1400" b="0" kern="1200" baseline="0" dirty="0" smtClean="0">
                <a:solidFill>
                  <a:srgbClr val="FF0000"/>
                </a:solidFill>
                <a:effectLst/>
                <a:latin typeface="Arial" charset="0"/>
                <a:ea typeface="ＭＳ Ｐゴシック" charset="0"/>
                <a:cs typeface="ＭＳ Ｐゴシック" charset="0"/>
                <a:sym typeface="Symbol"/>
              </a:rPr>
              <a:t> gekennzeichnet</a:t>
            </a:r>
            <a:r>
              <a:rPr kumimoji="0" lang="de-CH" sz="1400" b="0" kern="1200" dirty="0" smtClean="0">
                <a:solidFill>
                  <a:srgbClr val="FF0000"/>
                </a:solidFill>
                <a:effectLst/>
                <a:latin typeface="Arial" charset="0"/>
                <a:ea typeface="ＭＳ Ｐゴシック" charset="0"/>
                <a:cs typeface="ＭＳ Ｐゴシック" charset="0"/>
                <a:sym typeface="Symbol"/>
              </a:rPr>
              <a:t>.</a:t>
            </a:r>
            <a:endParaRPr lang="de-CH" sz="1400" kern="1200" dirty="0" smtClean="0">
              <a:solidFill>
                <a:schemeClr val="tx1"/>
              </a:solidFill>
              <a:effectLst/>
              <a:latin typeface="Arial" charset="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CH" sz="1400" kern="1200" dirty="0" smtClean="0">
                <a:solidFill>
                  <a:schemeClr val="tx1"/>
                </a:solidFill>
                <a:effectLst/>
                <a:latin typeface="Arial" charset="0"/>
                <a:ea typeface="ＭＳ Ｐゴシック" charset="0"/>
                <a:cs typeface="ＭＳ Ｐゴシック" charset="0"/>
              </a:rPr>
              <a:t>Dazu zeige ich Ihnen gerne ein Beispiel für Geschichte aus dem 3. Zyklus. Die Kompetenz lautet: Die Schülerinnen und Schüler können Kontinuitäten und Umbrüche im</a:t>
            </a:r>
            <a:r>
              <a:rPr lang="de-CH" sz="1400" kern="1200" baseline="0" dirty="0" smtClean="0">
                <a:solidFill>
                  <a:schemeClr val="tx1"/>
                </a:solidFill>
                <a:effectLst/>
                <a:latin typeface="Arial" charset="0"/>
                <a:ea typeface="ＭＳ Ｐゴシック" charset="0"/>
                <a:cs typeface="ＭＳ Ｐゴシック" charset="0"/>
              </a:rPr>
              <a:t> </a:t>
            </a:r>
            <a:r>
              <a:rPr lang="de-CH" sz="1400" kern="1200" dirty="0" smtClean="0">
                <a:solidFill>
                  <a:schemeClr val="tx1"/>
                </a:solidFill>
                <a:effectLst/>
                <a:latin typeface="Arial" charset="0"/>
                <a:ea typeface="ＭＳ Ｐゴシック" charset="0"/>
                <a:cs typeface="ＭＳ Ｐゴシック" charset="0"/>
              </a:rPr>
              <a:t>19. Jahrhundert charakterisieren. </a:t>
            </a:r>
          </a:p>
          <a:p>
            <a:pPr marL="0" marR="0" indent="0" algn="l" defTabSz="914400" rtl="0" eaLnBrk="0" fontAlgn="base" latinLnBrk="0" hangingPunct="0">
              <a:lnSpc>
                <a:spcPct val="100000"/>
              </a:lnSpc>
              <a:spcBef>
                <a:spcPct val="30000"/>
              </a:spcBef>
              <a:spcAft>
                <a:spcPct val="0"/>
              </a:spcAft>
              <a:buClrTx/>
              <a:buSzTx/>
              <a:buFontTx/>
              <a:buNone/>
              <a:tabLst/>
              <a:defRPr/>
            </a:pPr>
            <a:r>
              <a:rPr lang="de-CH" sz="1400" kern="1200" dirty="0" smtClean="0">
                <a:solidFill>
                  <a:schemeClr val="tx1"/>
                </a:solidFill>
                <a:effectLst/>
                <a:latin typeface="Arial" charset="0"/>
                <a:ea typeface="ＭＳ Ｐゴシック" charset="0"/>
                <a:cs typeface="ＭＳ Ｐゴシック" charset="0"/>
              </a:rPr>
              <a:t>Stufe a sagt aus,</a:t>
            </a:r>
            <a:r>
              <a:rPr lang="de-CH" sz="1400" kern="1200" baseline="0" dirty="0" smtClean="0">
                <a:solidFill>
                  <a:schemeClr val="tx1"/>
                </a:solidFill>
                <a:effectLst/>
                <a:latin typeface="Arial" charset="0"/>
                <a:ea typeface="ＭＳ Ｐゴシック" charset="0"/>
                <a:cs typeface="ＭＳ Ｐゴシック" charset="0"/>
              </a:rPr>
              <a:t> das die Schülerinnen und Schüler Ursachen und Folgen der Französischen Revolution erklären können. Dazu müssen verbindlich die Inhalte «Ständegesellschaft» sowie «Freiheit und Gleichheit» in der Französischen Revolution behandelt werden.</a:t>
            </a:r>
            <a:endParaRPr lang="de-CH" sz="1400" kern="1200" dirty="0" smtClean="0">
              <a:solidFill>
                <a:schemeClr val="tx1"/>
              </a:solidFill>
              <a:effectLst/>
              <a:latin typeface="Arial" charset="0"/>
              <a:ea typeface="ＭＳ Ｐゴシック" charset="0"/>
              <a:cs typeface="ＭＳ Ｐゴシック" charset="0"/>
            </a:endParaRPr>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21</a:t>
            </a:fld>
            <a:endParaRPr lang="de-DE" dirty="0"/>
          </a:p>
        </p:txBody>
      </p:sp>
    </p:spTree>
    <p:extLst>
      <p:ext uri="{BB962C8B-B14F-4D97-AF65-F5344CB8AC3E}">
        <p14:creationId xmlns:p14="http://schemas.microsoft.com/office/powerpoint/2010/main" val="872375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Wingdings" panose="05000000000000000000" pitchFamily="2" charset="2"/>
              <a:buNone/>
            </a:pPr>
            <a:r>
              <a:rPr lang="de-CH" sz="1400" dirty="0" smtClean="0">
                <a:latin typeface="Arial" panose="020B0604020202020204" pitchFamily="34" charset="0"/>
                <a:cs typeface="Arial" panose="020B0604020202020204" pitchFamily="34" charset="0"/>
              </a:rPr>
              <a:t>Es steht zu rund 80 Prozent das Gleiche wie im bisherigen Lehrplan.</a:t>
            </a:r>
            <a:endParaRPr lang="de-CH" sz="1400" i="1" dirty="0" smtClean="0">
              <a:latin typeface="Arial" panose="020B0604020202020204" pitchFamily="34" charset="0"/>
              <a:cs typeface="Arial" panose="020B0604020202020204" pitchFamily="34" charset="0"/>
            </a:endParaRPr>
          </a:p>
          <a:p>
            <a:pPr>
              <a:buFont typeface="Wingdings" panose="05000000000000000000" pitchFamily="2" charset="2"/>
              <a:buNone/>
            </a:pPr>
            <a:r>
              <a:rPr lang="de-CH" sz="1400" dirty="0" smtClean="0">
                <a:latin typeface="Arial" panose="020B0604020202020204" pitchFamily="34" charset="0"/>
                <a:cs typeface="Arial" panose="020B0604020202020204" pitchFamily="34" charset="0"/>
              </a:rPr>
              <a:t>In allen Fächern und Fachbereichen werden wie bisher Wissen und Können verlangt. Die Anwendbarkeit von Kenntnissen, Fähigkeiten und Fertigkeiten steht im Vordergrund.  Es geht also um das tatsächliche Anwenden von</a:t>
            </a:r>
            <a:r>
              <a:rPr lang="de-CH" sz="1400" baseline="0" dirty="0" smtClean="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Wissen und Können: Die Schülerinnen und Schüler sollen das Wissen nicht nur auswendig lernen, sondern auch in sinnvollen Problemstellungen anwenden können. Das wird mit dem Fachbegriff "Kompetenzorientierung" </a:t>
            </a:r>
            <a:r>
              <a:rPr lang="de-CH" sz="1400" baseline="0" dirty="0" smtClean="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beschrieben.</a:t>
            </a:r>
          </a:p>
          <a:p>
            <a:pPr>
              <a:buFont typeface="Wingdings" panose="05000000000000000000" pitchFamily="2" charset="2"/>
              <a:buNone/>
            </a:pPr>
            <a:r>
              <a:rPr lang="de-CH" sz="1400" dirty="0" smtClean="0">
                <a:latin typeface="Arial" panose="020B0604020202020204" pitchFamily="34" charset="0"/>
                <a:cs typeface="Arial" panose="020B0604020202020204" pitchFamily="34" charset="0"/>
              </a:rPr>
              <a:t>Verschiedene Leistungsansprüche in unterschiedlichen Leistungsstufen werden formuliert</a:t>
            </a:r>
          </a:p>
          <a:p>
            <a:pPr>
              <a:buFont typeface="Wingdings" panose="05000000000000000000" pitchFamily="2" charset="2"/>
              <a:buNone/>
            </a:pPr>
            <a:r>
              <a:rPr lang="de-CH" sz="1400" dirty="0" smtClean="0">
                <a:latin typeface="Arial" panose="020B0604020202020204" pitchFamily="34" charset="0"/>
                <a:cs typeface="Arial" panose="020B0604020202020204" pitchFamily="34" charset="0"/>
              </a:rPr>
              <a:t>Die Methodenfreiheit</a:t>
            </a:r>
            <a:r>
              <a:rPr lang="de-CH" sz="1400" baseline="0" dirty="0" smtClean="0">
                <a:latin typeface="Arial" panose="020B0604020202020204" pitchFamily="34" charset="0"/>
                <a:cs typeface="Arial" panose="020B0604020202020204" pitchFamily="34" charset="0"/>
              </a:rPr>
              <a:t> der Lehrpersonen gewahrt</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sz="1400" dirty="0" smtClean="0">
                <a:latin typeface="Arial" panose="020B0604020202020204" pitchFamily="34" charset="0"/>
                <a:cs typeface="Arial" panose="020B0604020202020204" pitchFamily="34" charset="0"/>
              </a:rPr>
              <a:t>Die </a:t>
            </a:r>
            <a:r>
              <a:rPr lang="de-CH" sz="1400" baseline="0" dirty="0" smtClean="0">
                <a:solidFill>
                  <a:schemeClr val="tx1"/>
                </a:solidFill>
                <a:effectLst/>
                <a:latin typeface="+mn-lt"/>
                <a:ea typeface="Calibri"/>
              </a:rPr>
              <a:t>Ziele und Inhalte im Unterricht werden in erster Linie mit den Lehrmitteln umgesetzt</a:t>
            </a:r>
            <a:endParaRPr lang="de-CH" sz="1400" dirty="0" smtClean="0"/>
          </a:p>
          <a:p>
            <a:pPr marL="148831" lvl="1" indent="-147231">
              <a:defRPr/>
            </a:pPr>
            <a:endParaRPr lang="de-CH" sz="1400" dirty="0" smtClean="0">
              <a:latin typeface="Arial" panose="020B0604020202020204" pitchFamily="34" charset="0"/>
              <a:cs typeface="Arial" panose="020B0604020202020204" pitchFamily="34" charset="0"/>
            </a:endParaRPr>
          </a:p>
          <a:p>
            <a:pPr marL="148831" lvl="1" indent="-147231">
              <a:defRPr/>
            </a:pPr>
            <a:r>
              <a:rPr lang="de-CH" sz="1400" dirty="0" smtClean="0">
                <a:latin typeface="Arial" panose="020B0604020202020204" pitchFamily="34" charset="0"/>
                <a:cs typeface="Arial" panose="020B0604020202020204" pitchFamily="34" charset="0"/>
              </a:rPr>
              <a:t>Was ist neu am Lehrplan 21:</a:t>
            </a:r>
          </a:p>
          <a:p>
            <a:pPr marL="179410" lvl="1" indent="-179410" defTabSz="937705">
              <a:buFont typeface="Arial" pitchFamily="34" charset="0"/>
              <a:buChar char="•"/>
              <a:defRPr/>
            </a:pPr>
            <a:r>
              <a:rPr lang="de-CH" sz="1400" dirty="0" smtClean="0">
                <a:latin typeface="Arial" panose="020B0604020202020204" pitchFamily="34" charset="0"/>
                <a:cs typeface="Arial" panose="020B0604020202020204" pitchFamily="34" charset="0"/>
              </a:rPr>
              <a:t>Nebst den Fächern gibt es im Lehrplan 21 auch Fachbereiche. Der Begriff Fachbereich ist thematisch breiter gedacht als der Begriff des Fachs. Dadurch ergeben sich zum Teil neue Fächerbezeichnungen wie Medien und Informatik, Natur und Technik, Wirtschaft,</a:t>
            </a:r>
            <a:r>
              <a:rPr lang="de-CH" sz="1400" baseline="0" dirty="0" smtClean="0">
                <a:latin typeface="Arial" panose="020B0604020202020204" pitchFamily="34" charset="0"/>
                <a:cs typeface="Arial" panose="020B0604020202020204" pitchFamily="34" charset="0"/>
              </a:rPr>
              <a:t> Arbeit, Haushalt Räum, Zeiten Gesellschaft usw.</a:t>
            </a:r>
            <a:endParaRPr lang="de-CH" sz="1400" dirty="0" smtClean="0">
              <a:latin typeface="Arial" panose="020B0604020202020204" pitchFamily="34" charset="0"/>
              <a:cs typeface="Arial" panose="020B0604020202020204" pitchFamily="34" charset="0"/>
            </a:endParaRPr>
          </a:p>
          <a:p>
            <a:pPr marL="0" lvl="1" indent="0" defTabSz="937705">
              <a:buFont typeface="Arial" pitchFamily="34" charset="0"/>
              <a:buNone/>
              <a:defRPr/>
            </a:pPr>
            <a:endParaRPr lang="de-CH" sz="1400" dirty="0" smtClean="0">
              <a:latin typeface="Arial" panose="020B0604020202020204" pitchFamily="34" charset="0"/>
              <a:cs typeface="Arial" panose="020B0604020202020204" pitchFamily="34" charset="0"/>
            </a:endParaRPr>
          </a:p>
          <a:p>
            <a:pPr marL="179410" lvl="1" indent="-179410" defTabSz="937705">
              <a:buFont typeface="Arial" pitchFamily="34" charset="0"/>
              <a:buChar char="•"/>
              <a:defRPr/>
            </a:pPr>
            <a:r>
              <a:rPr lang="de-CH" sz="1400" dirty="0" smtClean="0">
                <a:latin typeface="Arial" panose="020B0604020202020204" pitchFamily="34" charset="0"/>
                <a:cs typeface="Arial" panose="020B0604020202020204" pitchFamily="34" charset="0"/>
              </a:rPr>
              <a:t>3 Zyklen: (1. – 4. </a:t>
            </a:r>
            <a:r>
              <a:rPr lang="de-CH" sz="1400" dirty="0" err="1" smtClean="0">
                <a:latin typeface="Arial" panose="020B0604020202020204" pitchFamily="34" charset="0"/>
                <a:cs typeface="Arial" panose="020B0604020202020204" pitchFamily="34" charset="0"/>
              </a:rPr>
              <a:t>Schj</a:t>
            </a:r>
            <a:r>
              <a:rPr lang="de-CH" sz="1400" dirty="0" smtClean="0">
                <a:latin typeface="Arial" panose="020B0604020202020204" pitchFamily="34" charset="0"/>
                <a:cs typeface="Arial" panose="020B0604020202020204" pitchFamily="34" charset="0"/>
              </a:rPr>
              <a:t>. / 5. – 8. </a:t>
            </a:r>
            <a:r>
              <a:rPr lang="de-CH" sz="1400" dirty="0" err="1" smtClean="0">
                <a:latin typeface="Arial" panose="020B0604020202020204" pitchFamily="34" charset="0"/>
                <a:cs typeface="Arial" panose="020B0604020202020204" pitchFamily="34" charset="0"/>
              </a:rPr>
              <a:t>Schj</a:t>
            </a:r>
            <a:r>
              <a:rPr lang="de-CH" sz="1400" dirty="0" smtClean="0">
                <a:latin typeface="Arial" panose="020B0604020202020204" pitchFamily="34" charset="0"/>
                <a:cs typeface="Arial" panose="020B0604020202020204" pitchFamily="34" charset="0"/>
              </a:rPr>
              <a:t>./ 9. -11. </a:t>
            </a:r>
            <a:r>
              <a:rPr lang="de-CH" sz="1400" dirty="0" err="1" smtClean="0">
                <a:latin typeface="Arial" panose="020B0604020202020204" pitchFamily="34" charset="0"/>
                <a:cs typeface="Arial" panose="020B0604020202020204" pitchFamily="34" charset="0"/>
              </a:rPr>
              <a:t>Schj</a:t>
            </a:r>
            <a:r>
              <a:rPr lang="de-CH" sz="1400" dirty="0" smtClean="0">
                <a:latin typeface="Arial" pitchFamily="34" charset="0"/>
                <a:cs typeface="Arial" panose="020B0604020202020204" pitchFamily="34" charset="0"/>
              </a:rPr>
              <a:t>.) Die </a:t>
            </a:r>
            <a:r>
              <a:rPr lang="de-CH" sz="1400" dirty="0" smtClean="0">
                <a:latin typeface="Arial" pitchFamily="34" charset="0"/>
                <a:cs typeface="Arial" panose="020B0604020202020204" pitchFamily="34" charset="0"/>
                <a:sym typeface="Wingdings" pitchFamily="2" charset="2"/>
              </a:rPr>
              <a:t>Einteilung der elf Schuljahre in drei Zyklen ermöglicht, dass der Lehrplan 21 in den verschiedenen Schulstrukturen der Kantone einsetzbar ist (Kindergarten und Eingangsstufe im 1. Zyklus, unterschiedliche Schultypen im 3. Zyklus).</a:t>
            </a:r>
            <a:r>
              <a:rPr lang="de-CH" sz="1400" baseline="0" dirty="0" smtClean="0">
                <a:latin typeface="Arial" pitchFamily="34" charset="0"/>
                <a:cs typeface="Arial" panose="020B0604020202020204" pitchFamily="34" charset="0"/>
                <a:sym typeface="Wingdings" pitchFamily="2" charset="2"/>
              </a:rPr>
              <a:t> </a:t>
            </a:r>
            <a:r>
              <a:rPr lang="de-CH" sz="1400" dirty="0" smtClean="0">
                <a:latin typeface="Arial" pitchFamily="34" charset="0"/>
                <a:cs typeface="Arial" panose="020B0604020202020204" pitchFamily="34" charset="0"/>
                <a:sym typeface="Wingdings" pitchFamily="2" charset="2"/>
              </a:rPr>
              <a:t>Die Grundkompetenzen (nationale Bildungsstandards) sind auf das Ende der 2., 6. und 9. Klasse definiert worden. Wenn Sie nach Lehrplan unterrichten, er</a:t>
            </a:r>
            <a:r>
              <a:rPr lang="de-CH" sz="1400" baseline="0" dirty="0" smtClean="0">
                <a:latin typeface="Arial" pitchFamily="34" charset="0"/>
                <a:cs typeface="Arial" panose="020B0604020202020204" pitchFamily="34" charset="0"/>
                <a:sym typeface="Wingdings" pitchFamily="2" charset="2"/>
              </a:rPr>
              <a:t>arbeiten Sie mit Ihren </a:t>
            </a:r>
            <a:r>
              <a:rPr lang="de-CH" sz="1400" baseline="0" dirty="0" err="1" smtClean="0">
                <a:latin typeface="Arial" pitchFamily="34" charset="0"/>
                <a:cs typeface="Arial" panose="020B0604020202020204" pitchFamily="34" charset="0"/>
                <a:sym typeface="Wingdings" pitchFamily="2" charset="2"/>
              </a:rPr>
              <a:t>SuS</a:t>
            </a:r>
            <a:r>
              <a:rPr lang="de-CH" sz="1400" baseline="0" dirty="0" smtClean="0">
                <a:latin typeface="Arial" pitchFamily="34" charset="0"/>
                <a:cs typeface="Arial" panose="020B0604020202020204" pitchFamily="34" charset="0"/>
                <a:sym typeface="Wingdings" pitchFamily="2" charset="2"/>
              </a:rPr>
              <a:t> gleichzeitig auch die Grundkompetenzen. </a:t>
            </a:r>
            <a:r>
              <a:rPr lang="de-CH" sz="1400" dirty="0" smtClean="0">
                <a:latin typeface="Arial" panose="020B0604020202020204" pitchFamily="34" charset="0"/>
                <a:cs typeface="Arial" panose="020B0604020202020204" pitchFamily="34" charset="0"/>
              </a:rPr>
              <a:t>Der Lehrplan der </a:t>
            </a:r>
            <a:r>
              <a:rPr lang="de-CH" sz="1400" dirty="0" err="1" smtClean="0">
                <a:latin typeface="Arial" panose="020B0604020202020204" pitchFamily="34" charset="0"/>
                <a:cs typeface="Arial" panose="020B0604020202020204" pitchFamily="34" charset="0"/>
              </a:rPr>
              <a:t>Romandie</a:t>
            </a:r>
            <a:r>
              <a:rPr lang="de-CH" sz="1400" dirty="0" smtClean="0">
                <a:latin typeface="Arial" panose="020B0604020202020204" pitchFamily="34" charset="0"/>
                <a:cs typeface="Arial" panose="020B0604020202020204" pitchFamily="34" charset="0"/>
              </a:rPr>
              <a:t> ist ebenfalls in diese drei Zyklen eingeteilt.</a:t>
            </a:r>
          </a:p>
          <a:p>
            <a:pPr marL="0" lvl="1" indent="0" defTabSz="937705">
              <a:buFont typeface="Arial" pitchFamily="34" charset="0"/>
              <a:buNone/>
              <a:defRPr/>
            </a:pPr>
            <a:endParaRPr lang="de-CH" sz="1400" dirty="0" smtClean="0">
              <a:latin typeface="Arial" panose="020B0604020202020204" pitchFamily="34" charset="0"/>
              <a:cs typeface="Arial" panose="020B0604020202020204" pitchFamily="34" charset="0"/>
            </a:endParaRPr>
          </a:p>
          <a:p>
            <a:pPr marL="179410" lvl="1" indent="-179410" defTabSz="937705">
              <a:buFont typeface="Arial" pitchFamily="34" charset="0"/>
              <a:buChar char="•"/>
              <a:defRPr/>
            </a:pPr>
            <a:r>
              <a:rPr lang="de-CH" sz="1400" dirty="0" smtClean="0">
                <a:latin typeface="Arial" panose="020B0604020202020204" pitchFamily="34" charset="0"/>
                <a:cs typeface="Arial" panose="020B0604020202020204" pitchFamily="34" charset="0"/>
              </a:rPr>
              <a:t>"Berufliche Orientierung" und "Medien und Informatik" die heute mehrheitlich irgendwo in einem anderen Fach unterrichtet werden, bekommen einen eigenen Lehrplan und in den meisten Kantonen auch ein festes Zeitgefäss. Auch das Wissen zu Technik wird im Fach Natur und Technik einen grösseren Stellenwert bekommen. </a:t>
            </a:r>
          </a:p>
          <a:p>
            <a:pPr marL="0" lvl="1" indent="0" defTabSz="937705">
              <a:buFont typeface="Arial" pitchFamily="34" charset="0"/>
              <a:buNone/>
              <a:defRPr/>
            </a:pPr>
            <a:endParaRPr lang="de-DE" sz="1400" dirty="0" smtClean="0">
              <a:latin typeface="Arial" panose="020B0604020202020204" pitchFamily="34" charset="0"/>
              <a:cs typeface="Arial" panose="020B0604020202020204" pitchFamily="34" charset="0"/>
            </a:endParaRPr>
          </a:p>
          <a:p>
            <a:pPr marL="171649" lvl="1" indent="-171649">
              <a:buFont typeface="Arial" pitchFamily="34" charset="0"/>
              <a:buChar char="•"/>
              <a:defRPr/>
            </a:pPr>
            <a:r>
              <a:rPr lang="de-CH" sz="1400" dirty="0" smtClean="0">
                <a:latin typeface="Arial" panose="020B0604020202020204" pitchFamily="34" charset="0"/>
                <a:cs typeface="Arial" panose="020B0604020202020204" pitchFamily="34" charset="0"/>
              </a:rPr>
              <a:t>Es wird ein neuer Akzent auf Wirtschaft, Arbeit, Haushalt gesetzt. Es geht dabei z.B. um </a:t>
            </a:r>
            <a:r>
              <a:rPr lang="de-CH" sz="1400" b="1" dirty="0" smtClean="0">
                <a:latin typeface="Arial" panose="020B0604020202020204" pitchFamily="34" charset="0"/>
                <a:cs typeface="Arial" panose="020B0604020202020204" pitchFamily="34" charset="0"/>
              </a:rPr>
              <a:t>Produktions- und Arbeitswelten, Marktwirtschaft und Handel</a:t>
            </a:r>
            <a:r>
              <a:rPr lang="de-CH" sz="1400" dirty="0" smtClean="0">
                <a:latin typeface="Arial" panose="020B0604020202020204" pitchFamily="34" charset="0"/>
                <a:cs typeface="Arial" panose="020B0604020202020204" pitchFamily="34" charset="0"/>
              </a:rPr>
              <a:t>. Verbindlich soll im Unterricht unter anderem auch der </a:t>
            </a:r>
            <a:r>
              <a:rPr lang="de-CH" sz="1400" b="1" dirty="0" smtClean="0">
                <a:latin typeface="Arial" panose="020B0604020202020204" pitchFamily="34" charset="0"/>
                <a:cs typeface="Arial" panose="020B0604020202020204" pitchFamily="34" charset="0"/>
              </a:rPr>
              <a:t>Arbeitsalltag</a:t>
            </a:r>
            <a:r>
              <a:rPr lang="de-CH" sz="1400" dirty="0" smtClean="0">
                <a:latin typeface="Arial" panose="020B0604020202020204" pitchFamily="34" charset="0"/>
                <a:cs typeface="Arial" panose="020B0604020202020204" pitchFamily="34" charset="0"/>
              </a:rPr>
              <a:t> oder der </a:t>
            </a:r>
            <a:r>
              <a:rPr lang="de-CH" sz="1400" b="1" dirty="0" smtClean="0">
                <a:latin typeface="Arial" panose="020B0604020202020204" pitchFamily="34" charset="0"/>
                <a:cs typeface="Arial" panose="020B0604020202020204" pitchFamily="34" charset="0"/>
              </a:rPr>
              <a:t>Lehrvertrag</a:t>
            </a:r>
            <a:r>
              <a:rPr lang="de-CH" sz="1400" dirty="0" smtClean="0">
                <a:latin typeface="Arial" panose="020B0604020202020204" pitchFamily="34" charset="0"/>
                <a:cs typeface="Arial" panose="020B0604020202020204" pitchFamily="34" charset="0"/>
              </a:rPr>
              <a:t> behandelt werden. Die </a:t>
            </a:r>
            <a:r>
              <a:rPr lang="de-CH" sz="1400" b="1" dirty="0" smtClean="0">
                <a:latin typeface="Arial" panose="020B0604020202020204" pitchFamily="34" charset="0"/>
                <a:cs typeface="Arial" panose="020B0604020202020204" pitchFamily="34" charset="0"/>
              </a:rPr>
              <a:t>Hauswirtschaft</a:t>
            </a:r>
            <a:r>
              <a:rPr lang="de-CH" sz="1400" dirty="0" smtClean="0">
                <a:latin typeface="Arial" panose="020B0604020202020204" pitchFamily="34" charset="0"/>
                <a:cs typeface="Arial" panose="020B0604020202020204" pitchFamily="34" charset="0"/>
              </a:rPr>
              <a:t> hat dabei auch ihren Stellenwert. So sollen die Schülerinnen und Schüler wie heute </a:t>
            </a:r>
            <a:r>
              <a:rPr lang="de-CH" sz="1400" b="1" dirty="0" smtClean="0">
                <a:latin typeface="Arial" panose="020B0604020202020204" pitchFamily="34" charset="0"/>
                <a:cs typeface="Arial" panose="020B0604020202020204" pitchFamily="34" charset="0"/>
              </a:rPr>
              <a:t>Mahlzeiten planen und zubereiten.</a:t>
            </a:r>
            <a:r>
              <a:rPr lang="de-CH" sz="1400" dirty="0" smtClean="0">
                <a:latin typeface="Arial" panose="020B0604020202020204" pitchFamily="34" charset="0"/>
                <a:cs typeface="Arial" panose="020B0604020202020204" pitchFamily="34" charset="0"/>
              </a:rPr>
              <a:t> </a:t>
            </a:r>
          </a:p>
          <a:p>
            <a:pPr marL="0" lvl="1" indent="0">
              <a:buFont typeface="Arial" pitchFamily="34" charset="0"/>
              <a:buNone/>
              <a:defRPr/>
            </a:pPr>
            <a:endParaRPr lang="de-CH" sz="1400" dirty="0" smtClean="0">
              <a:latin typeface="Arial" panose="020B0604020202020204" pitchFamily="34" charset="0"/>
              <a:cs typeface="Arial" panose="020B0604020202020204" pitchFamily="34" charset="0"/>
            </a:endParaRPr>
          </a:p>
          <a:p>
            <a:pPr marL="171649" lvl="1" indent="-171649">
              <a:buFont typeface="Arial" pitchFamily="34" charset="0"/>
              <a:buChar char="•"/>
              <a:defRPr/>
            </a:pPr>
            <a:r>
              <a:rPr lang="de-CH" sz="1400" dirty="0" smtClean="0">
                <a:latin typeface="Arial" panose="020B0604020202020204" pitchFamily="34" charset="0"/>
                <a:cs typeface="Arial" panose="020B0604020202020204" pitchFamily="34" charset="0"/>
              </a:rPr>
              <a:t>Die </a:t>
            </a:r>
            <a:r>
              <a:rPr lang="de-CH" sz="1400" b="1" dirty="0" smtClean="0">
                <a:latin typeface="Arial" panose="020B0604020202020204" pitchFamily="34" charset="0"/>
                <a:cs typeface="Arial" panose="020B0604020202020204" pitchFamily="34" charset="0"/>
              </a:rPr>
              <a:t>politische Bildung</a:t>
            </a:r>
            <a:r>
              <a:rPr lang="de-CH" sz="1400" dirty="0" smtClean="0">
                <a:latin typeface="Arial" panose="020B0604020202020204" pitchFamily="34" charset="0"/>
                <a:cs typeface="Arial" panose="020B0604020202020204" pitchFamily="34" charset="0"/>
              </a:rPr>
              <a:t> ist im </a:t>
            </a:r>
            <a:r>
              <a:rPr lang="de-CH" sz="1400" b="1" dirty="0" smtClean="0">
                <a:latin typeface="Arial" panose="020B0604020202020204" pitchFamily="34" charset="0"/>
                <a:cs typeface="Arial" panose="020B0604020202020204" pitchFamily="34" charset="0"/>
              </a:rPr>
              <a:t>aktuellen Aargauer Lehrplan nicht vorgegeben</a:t>
            </a:r>
            <a:r>
              <a:rPr lang="de-CH" sz="1400" dirty="0" smtClean="0">
                <a:latin typeface="Arial" panose="020B0604020202020204" pitchFamily="34" charset="0"/>
                <a:cs typeface="Arial" panose="020B0604020202020204" pitchFamily="34" charset="0"/>
              </a:rPr>
              <a:t>. Im </a:t>
            </a:r>
            <a:r>
              <a:rPr lang="de-CH" sz="1400" b="1" dirty="0" smtClean="0">
                <a:latin typeface="Arial" panose="020B0604020202020204" pitchFamily="34" charset="0"/>
                <a:cs typeface="Arial" panose="020B0604020202020204" pitchFamily="34" charset="0"/>
              </a:rPr>
              <a:t>Lehrplan 21</a:t>
            </a:r>
            <a:r>
              <a:rPr lang="de-CH" sz="1400" dirty="0" smtClean="0">
                <a:latin typeface="Arial" panose="020B0604020202020204" pitchFamily="34" charset="0"/>
                <a:cs typeface="Arial" panose="020B0604020202020204" pitchFamily="34" charset="0"/>
              </a:rPr>
              <a:t> ist diese </a:t>
            </a:r>
            <a:r>
              <a:rPr lang="de-CH" sz="1400" b="1" dirty="0" smtClean="0">
                <a:latin typeface="Arial" panose="020B0604020202020204" pitchFamily="34" charset="0"/>
                <a:cs typeface="Arial" panose="020B0604020202020204" pitchFamily="34" charset="0"/>
              </a:rPr>
              <a:t>verbindlich geregelt</a:t>
            </a:r>
            <a:r>
              <a:rPr lang="de-CH" sz="1400" dirty="0" smtClean="0">
                <a:latin typeface="Arial" panose="020B0604020202020204" pitchFamily="34" charset="0"/>
                <a:cs typeface="Arial" panose="020B0604020202020204" pitchFamily="34" charset="0"/>
              </a:rPr>
              <a:t>. Die Schülerinnen und Schüler sollen gemäss Lehrplan die </a:t>
            </a:r>
            <a:r>
              <a:rPr lang="de-CH" sz="1400" b="1" dirty="0" smtClean="0">
                <a:latin typeface="Arial" panose="020B0604020202020204" pitchFamily="34" charset="0"/>
                <a:cs typeface="Arial" panose="020B0604020202020204" pitchFamily="34" charset="0"/>
              </a:rPr>
              <a:t>Schweizer Demokratie erklären</a:t>
            </a:r>
            <a:r>
              <a:rPr lang="de-CH" sz="1400" dirty="0" smtClean="0">
                <a:latin typeface="Arial" panose="020B0604020202020204" pitchFamily="34" charset="0"/>
                <a:cs typeface="Arial" panose="020B0604020202020204" pitchFamily="34" charset="0"/>
              </a:rPr>
              <a:t> und mit anderen Systemen vergleichen können. Verbindliche Inhalte sind unter anderem: </a:t>
            </a:r>
            <a:r>
              <a:rPr lang="de-CH" sz="1400" b="1" dirty="0" smtClean="0">
                <a:latin typeface="Arial" panose="020B0604020202020204" pitchFamily="34" charset="0"/>
                <a:cs typeface="Arial" panose="020B0604020202020204" pitchFamily="34" charset="0"/>
              </a:rPr>
              <a:t>Verfassung, Gewaltenteilung, Föderalismus, direkte Demokratie, Initiative, Referendum, Parteien, Verbände</a:t>
            </a:r>
            <a:endParaRPr lang="de-CH" sz="1400" dirty="0" smtClean="0">
              <a:latin typeface="Arial" panose="020B0604020202020204" pitchFamily="34" charset="0"/>
              <a:cs typeface="Arial" panose="020B0604020202020204" pitchFamily="34" charset="0"/>
            </a:endParaRPr>
          </a:p>
          <a:p>
            <a:endParaRPr lang="de-CH" sz="1000"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22</a:t>
            </a:fld>
            <a:endParaRPr lang="de-DE" dirty="0"/>
          </a:p>
        </p:txBody>
      </p:sp>
    </p:spTree>
    <p:extLst>
      <p:ext uri="{BB962C8B-B14F-4D97-AF65-F5344CB8AC3E}">
        <p14:creationId xmlns:p14="http://schemas.microsoft.com/office/powerpoint/2010/main" val="2863165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dirty="0" smtClean="0"/>
              <a:t>Der Begriff</a:t>
            </a:r>
            <a:r>
              <a:rPr lang="de-CH" sz="1600" baseline="0" dirty="0" smtClean="0"/>
              <a:t> der Kompetenzorientierung gibt viel zu reden. Im Folgenden möchte ich kurz ein paar Ausführungen zu dem machen was im </a:t>
            </a:r>
            <a:r>
              <a:rPr lang="de-CH" sz="1600" baseline="0" dirty="0" err="1" smtClean="0"/>
              <a:t>Lp</a:t>
            </a:r>
            <a:r>
              <a:rPr lang="de-CH" sz="1600" baseline="0" dirty="0" smtClean="0"/>
              <a:t> 21 darunter verstanden wird.</a:t>
            </a:r>
            <a:endParaRPr lang="de-CH" sz="1600"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23</a:t>
            </a:fld>
            <a:endParaRPr lang="de-DE" dirty="0"/>
          </a:p>
        </p:txBody>
      </p:sp>
    </p:spTree>
    <p:extLst>
      <p:ext uri="{BB962C8B-B14F-4D97-AF65-F5344CB8AC3E}">
        <p14:creationId xmlns:p14="http://schemas.microsoft.com/office/powerpoint/2010/main" val="4200377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kern="1200" dirty="0" smtClean="0">
                <a:solidFill>
                  <a:schemeClr val="tx1"/>
                </a:solidFill>
                <a:effectLst/>
                <a:latin typeface="+mn-lt"/>
                <a:ea typeface="+mn-ea"/>
                <a:cs typeface="+mn-cs"/>
              </a:rPr>
              <a:t>Und jetzt noch ein Beispiel aus dem Fach Deutsch aus dem zweiten Zyklus, aus der dritten Primarschule. Diese Stelle kommt wirklich ein bis­schen hochgestochen daher. Denn die Schülerinnen und Schü­ler sollen die Sprache sozusagen erforschen und Sprachen vergleichen können. Eine solche Formulierung kann irritieren. </a:t>
            </a:r>
          </a:p>
          <a:p>
            <a:r>
              <a:rPr lang="de-CH" sz="1400" kern="1200" dirty="0" smtClean="0">
                <a:solidFill>
                  <a:schemeClr val="tx1"/>
                </a:solidFill>
                <a:effectLst/>
                <a:latin typeface="+mn-lt"/>
                <a:ea typeface="+mn-ea"/>
                <a:cs typeface="+mn-cs"/>
              </a:rPr>
              <a:t> </a:t>
            </a:r>
          </a:p>
          <a:p>
            <a:pPr marL="0" lvl="1">
              <a:spcAft>
                <a:spcPts val="600"/>
              </a:spcAft>
            </a:pPr>
            <a:endParaRPr lang="de-CH" altLang="de-DE" sz="1200" dirty="0" smtClean="0">
              <a:ea typeface="ＭＳ Ｐゴシック" pitchFamily="34" charset="-128"/>
            </a:endParaRPr>
          </a:p>
          <a:p>
            <a:pPr marL="0" lvl="1">
              <a:spcAft>
                <a:spcPts val="600"/>
              </a:spcAft>
            </a:pPr>
            <a:endParaRPr lang="de-CH" altLang="de-DE" sz="2000"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chemeClr val="tx1"/>
              </a:solidFill>
            </a:endParaRPr>
          </a:p>
          <a:p>
            <a:endParaRPr lang="de-DE" sz="1200" baseline="0" dirty="0" smtClean="0">
              <a:solidFill>
                <a:schemeClr val="tx1"/>
              </a:solidFill>
            </a:endParaRPr>
          </a:p>
          <a:p>
            <a:endParaRPr lang="de-DE" dirty="0" smtClean="0">
              <a:solidFill>
                <a:schemeClr val="tx1"/>
              </a:solidFill>
            </a:endParaRPr>
          </a:p>
          <a:p>
            <a:endParaRPr lang="de-DE" dirty="0" smtClean="0">
              <a:solidFill>
                <a:schemeClr val="tx1"/>
              </a:solidFill>
            </a:endParaRPr>
          </a:p>
          <a:p>
            <a:endParaRPr lang="de-DE" dirty="0" smtClean="0">
              <a:solidFill>
                <a:schemeClr val="tx1"/>
              </a:solidFill>
            </a:endParaRPr>
          </a:p>
        </p:txBody>
      </p:sp>
      <p:sp>
        <p:nvSpPr>
          <p:cNvPr id="4" name="Foliennummernplatzhalter 3"/>
          <p:cNvSpPr>
            <a:spLocks noGrp="1"/>
          </p:cNvSpPr>
          <p:nvPr>
            <p:ph type="sldNum" sz="quarter" idx="10"/>
          </p:nvPr>
        </p:nvSpPr>
        <p:spPr/>
        <p:txBody>
          <a:bodyPr/>
          <a:lstStyle/>
          <a:p>
            <a:fld id="{506F4662-01A2-4ED0-AA5C-A0AAB9D1C7E5}" type="slidenum">
              <a:rPr lang="de-CH" smtClean="0"/>
              <a:t>24</a:t>
            </a:fld>
            <a:endParaRPr lang="de-CH" dirty="0"/>
          </a:p>
        </p:txBody>
      </p:sp>
    </p:spTree>
    <p:extLst>
      <p:ext uri="{BB962C8B-B14F-4D97-AF65-F5344CB8AC3E}">
        <p14:creationId xmlns:p14="http://schemas.microsoft.com/office/powerpoint/2010/main" val="92145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kern="1200" dirty="0" smtClean="0">
                <a:solidFill>
                  <a:schemeClr val="tx1"/>
                </a:solidFill>
                <a:effectLst/>
                <a:latin typeface="+mn-lt"/>
                <a:ea typeface="+mn-ea"/>
                <a:cs typeface="+mn-cs"/>
              </a:rPr>
              <a:t>Und jetzt noch ein Beispiel aus dem Fach Deutsch aus dem zweiten Zyklus, aus der dritten Primarschule. Diese Stelle kommt wirklich ein bis­schen hochgestochen daher. Denn die Schülerinnen und Schü­ler sollen die Sprache sozusagen erforschen und Sprachen vergleichen können. Eine solche Formulierung kann irritieren. </a:t>
            </a:r>
          </a:p>
          <a:p>
            <a:r>
              <a:rPr lang="de-CH" sz="1400" kern="1200" dirty="0" smtClean="0">
                <a:solidFill>
                  <a:schemeClr val="tx1"/>
                </a:solidFill>
                <a:effectLst/>
                <a:latin typeface="+mn-lt"/>
                <a:ea typeface="+mn-ea"/>
                <a:cs typeface="+mn-cs"/>
              </a:rPr>
              <a:t> </a:t>
            </a:r>
          </a:p>
          <a:p>
            <a:endParaRPr lang="de-CH" sz="1400" kern="1200" dirty="0" smtClean="0">
              <a:solidFill>
                <a:schemeClr val="tx1"/>
              </a:solidFill>
              <a:effectLst/>
              <a:latin typeface="+mn-lt"/>
              <a:ea typeface="+mn-ea"/>
              <a:cs typeface="+mn-cs"/>
            </a:endParaRPr>
          </a:p>
          <a:p>
            <a:r>
              <a:rPr lang="de-CH" sz="1400" kern="1200" dirty="0" smtClean="0">
                <a:solidFill>
                  <a:schemeClr val="tx1"/>
                </a:solidFill>
                <a:effectLst/>
                <a:latin typeface="+mn-lt"/>
                <a:ea typeface="+mn-ea"/>
                <a:cs typeface="+mn-cs"/>
              </a:rPr>
              <a:t>(Folie) Wenn man aber dann sieht, wie lustvoll und spielerisch das im Lehrmittel umgesetzt wird, bekommt diese Stelle ganz schnell einen anderen Stellenwert. Besonders dann, wenn man Deutsch mit Indianisch vergleichen darf. Sie erinnern sich daran, Lehrpläne sind vor allem auch für Lehrmittelautorinnen und –</a:t>
            </a:r>
            <a:r>
              <a:rPr lang="de-CH" sz="1400" kern="1200" dirty="0" err="1" smtClean="0">
                <a:solidFill>
                  <a:schemeClr val="tx1"/>
                </a:solidFill>
                <a:effectLst/>
                <a:latin typeface="+mn-lt"/>
                <a:ea typeface="+mn-ea"/>
                <a:cs typeface="+mn-cs"/>
              </a:rPr>
              <a:t>autoren</a:t>
            </a:r>
            <a:r>
              <a:rPr lang="de-CH" sz="1400" kern="1200" baseline="0" dirty="0" smtClean="0">
                <a:solidFill>
                  <a:schemeClr val="tx1"/>
                </a:solidFill>
                <a:effectLst/>
                <a:latin typeface="+mn-lt"/>
                <a:ea typeface="+mn-ea"/>
                <a:cs typeface="+mn-cs"/>
              </a:rPr>
              <a:t> gedacht, die die Kompetenzen stufengerecht in den Lehrmittel übersetzen.</a:t>
            </a:r>
            <a:endParaRPr lang="de-CH" sz="14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506F4662-01A2-4ED0-AA5C-A0AAB9D1C7E5}" type="slidenum">
              <a:rPr lang="de-CH" smtClean="0"/>
              <a:t>25</a:t>
            </a:fld>
            <a:endParaRPr lang="de-CH" dirty="0"/>
          </a:p>
        </p:txBody>
      </p:sp>
    </p:spTree>
    <p:extLst>
      <p:ext uri="{BB962C8B-B14F-4D97-AF65-F5344CB8AC3E}">
        <p14:creationId xmlns:p14="http://schemas.microsoft.com/office/powerpoint/2010/main" val="2633979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Hier</a:t>
            </a:r>
            <a:r>
              <a:rPr lang="de-CH" baseline="0" dirty="0" smtClean="0"/>
              <a:t> sehen Sie ein Beispiel aus dem Modullehrplan berufliche Orientierung. Links heisst die zu erreichende Kompetenz: </a:t>
            </a:r>
            <a:r>
              <a:rPr lang="de-CH" sz="1200" dirty="0" smtClean="0"/>
              <a:t>Die Schülerinnen und Schüler können sich mit Hilfe von Informations- und Beratungsquellen einen Überblick über das schweizerische Bildungssystem verschaffen.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t>Rechts erkennen Sie wie im</a:t>
            </a:r>
            <a:r>
              <a:rPr lang="de-CH" sz="1200" baseline="0" dirty="0" smtClean="0"/>
              <a:t> Lehrmittel die möglichen Ausbildungswege über Schulen und Berufsbildung oder Mischformen davon möglich sind. Dieses Beispiel zeigt erneut eine gute Passung zwischen </a:t>
            </a:r>
            <a:r>
              <a:rPr lang="de-CH" sz="1200" baseline="0" dirty="0" err="1" smtClean="0"/>
              <a:t>dne</a:t>
            </a:r>
            <a:r>
              <a:rPr lang="de-CH" sz="1200" baseline="0" dirty="0" smtClean="0"/>
              <a:t> Vorgaben des Lehrplans und dem entsprechenden Lehrmittel.</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t>Um</a:t>
            </a:r>
            <a:r>
              <a:rPr lang="de-CH" sz="1200" baseline="0" dirty="0" smtClean="0"/>
              <a:t> kein Missverständnis aufkommen zu lassen. Auch im heutigen Aargauer Lehrplan gibt es die berufliche Orientierung als Thema. Allerdings ist ihm weniger Wert und Bedeutung zugemessen als im neuen, weil keine separaten Zeitgefässe vorgesehen sind. Das führt in der Praxis dazu, dass dem Thema Berufswahl je nach </a:t>
            </a:r>
            <a:r>
              <a:rPr lang="de-CH" sz="1200" baseline="0" dirty="0" err="1" smtClean="0"/>
              <a:t>Schulort</a:t>
            </a:r>
            <a:r>
              <a:rPr lang="de-CH" sz="1200" baseline="0" dirty="0" smtClean="0"/>
              <a:t> oder Stufe nicht derselben Stellenwert zukommt, wie es im neuen vorgesehen ist, indem separat ausgewiesene Lektionen für diesen Bereich einzusetzen sind. </a:t>
            </a:r>
            <a:endParaRPr lang="de-CH" sz="1200" dirty="0" smtClean="0"/>
          </a:p>
          <a:p>
            <a:endParaRPr lang="de-CH" dirty="0"/>
          </a:p>
        </p:txBody>
      </p:sp>
      <p:sp>
        <p:nvSpPr>
          <p:cNvPr id="4" name="Foliennummernplatzhalter 3"/>
          <p:cNvSpPr>
            <a:spLocks noGrp="1"/>
          </p:cNvSpPr>
          <p:nvPr>
            <p:ph type="sldNum" sz="quarter" idx="10"/>
          </p:nvPr>
        </p:nvSpPr>
        <p:spPr/>
        <p:txBody>
          <a:bodyPr/>
          <a:lstStyle/>
          <a:p>
            <a:fld id="{506F4662-01A2-4ED0-AA5C-A0AAB9D1C7E5}" type="slidenum">
              <a:rPr lang="de-CH" smtClean="0"/>
              <a:t>26</a:t>
            </a:fld>
            <a:endParaRPr lang="de-CH" dirty="0"/>
          </a:p>
        </p:txBody>
      </p:sp>
    </p:spTree>
    <p:extLst>
      <p:ext uri="{BB962C8B-B14F-4D97-AF65-F5344CB8AC3E}">
        <p14:creationId xmlns:p14="http://schemas.microsoft.com/office/powerpoint/2010/main" val="263397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kern="1200" dirty="0" smtClean="0">
                <a:solidFill>
                  <a:schemeClr val="tx1"/>
                </a:solidFill>
                <a:effectLst/>
                <a:latin typeface="+mn-lt"/>
                <a:ea typeface="+mn-ea"/>
                <a:cs typeface="+mn-cs"/>
              </a:rPr>
              <a:t>An diesem Beispiel zu</a:t>
            </a:r>
            <a:r>
              <a:rPr lang="de-CH" sz="1400" kern="1200" baseline="0" dirty="0" smtClean="0">
                <a:solidFill>
                  <a:schemeClr val="tx1"/>
                </a:solidFill>
                <a:effectLst/>
                <a:latin typeface="+mn-lt"/>
                <a:ea typeface="+mn-ea"/>
                <a:cs typeface="+mn-cs"/>
              </a:rPr>
              <a:t> Medien und Informatik ist erkennbar, wie die Schülerinnen und Schüler hier mit einer Aufgabenstellung aus einem Lehrmittel (Urknall) zu Bereich Natur, Mensch Gesellschaft die Kompetenz einüben, aus verschiedenen Quellen gezielt Informationen zu beschaffen, auszuwählen und hinsichtlich Qualität und Nutzen zu beurteilen. </a:t>
            </a:r>
          </a:p>
          <a:p>
            <a:endParaRPr lang="de-CH" sz="1400" kern="1200" baseline="0" dirty="0" smtClean="0">
              <a:solidFill>
                <a:schemeClr val="tx1"/>
              </a:solidFill>
              <a:effectLst/>
              <a:latin typeface="+mn-lt"/>
              <a:ea typeface="+mn-ea"/>
              <a:cs typeface="+mn-cs"/>
            </a:endParaRPr>
          </a:p>
          <a:p>
            <a:r>
              <a:rPr lang="de-CH" sz="1400" kern="1200" baseline="0" dirty="0" smtClean="0">
                <a:solidFill>
                  <a:schemeClr val="tx1"/>
                </a:solidFill>
                <a:effectLst/>
                <a:latin typeface="+mn-lt"/>
                <a:ea typeface="+mn-ea"/>
                <a:cs typeface="+mn-cs"/>
              </a:rPr>
              <a:t>Das Beispiel zeigt auch schön auf, dass mit guten Aufgabenstellungen gleichzeitig an verschiedenen Kompetenzen gearbeitet wird. Hier geht es beispielsweise zusätzlich noch um das Fachwissen über Zugvögel, das Lesen und Verstehen von Sachtexten und das Nutzen verschiedener Informationsquellen wie Bücher und Internet.</a:t>
            </a:r>
            <a:endParaRPr lang="de-CH" sz="14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506F4662-01A2-4ED0-AA5C-A0AAB9D1C7E5}" type="slidenum">
              <a:rPr lang="de-CH" smtClean="0"/>
              <a:t>27</a:t>
            </a:fld>
            <a:endParaRPr lang="de-CH" dirty="0"/>
          </a:p>
        </p:txBody>
      </p:sp>
    </p:spTree>
    <p:extLst>
      <p:ext uri="{BB962C8B-B14F-4D97-AF65-F5344CB8AC3E}">
        <p14:creationId xmlns:p14="http://schemas.microsoft.com/office/powerpoint/2010/main" val="2633979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65887">
              <a:defRPr/>
            </a:pPr>
            <a:r>
              <a:rPr lang="de-DE" dirty="0" smtClean="0">
                <a:solidFill>
                  <a:schemeClr val="bg1"/>
                </a:solidFill>
              </a:rPr>
              <a:t>In den nächsten 3 Folien zeige ich ihnen am Beispiel Magnetismus</a:t>
            </a:r>
            <a:r>
              <a:rPr lang="de-DE" baseline="0" dirty="0" smtClean="0">
                <a:solidFill>
                  <a:schemeClr val="bg1"/>
                </a:solidFill>
              </a:rPr>
              <a:t> im Fachbereich NMG wie eine Wissen, Können und praktische Anwendung über 3 Zyklen hinweg aufgebaut werden.</a:t>
            </a:r>
          </a:p>
          <a:p>
            <a:pPr defTabSz="465887">
              <a:defRPr/>
            </a:pPr>
            <a:r>
              <a:rPr lang="de-DE" baseline="0" dirty="0" smtClean="0">
                <a:solidFill>
                  <a:schemeClr val="bg1"/>
                </a:solidFill>
              </a:rPr>
              <a:t>Im </a:t>
            </a:r>
            <a:r>
              <a:rPr lang="de-DE" dirty="0" smtClean="0">
                <a:solidFill>
                  <a:schemeClr val="bg1"/>
                </a:solidFill>
              </a:rPr>
              <a:t>Kindergarten geschieht der Zugang in so ein Thema über spielerische </a:t>
            </a:r>
            <a:r>
              <a:rPr lang="de-DE" dirty="0">
                <a:solidFill>
                  <a:schemeClr val="bg1"/>
                </a:solidFill>
              </a:rPr>
              <a:t>Erfahrungen mit </a:t>
            </a:r>
            <a:r>
              <a:rPr lang="de-DE" dirty="0" smtClean="0">
                <a:solidFill>
                  <a:schemeClr val="bg1"/>
                </a:solidFill>
              </a:rPr>
              <a:t>Kräften.</a:t>
            </a:r>
            <a:endParaRPr lang="de-DE" dirty="0">
              <a:solidFill>
                <a:schemeClr val="bg1"/>
              </a:solidFill>
            </a:endParaRPr>
          </a:p>
        </p:txBody>
      </p:sp>
      <p:sp>
        <p:nvSpPr>
          <p:cNvPr id="4" name="Foliennummernplatzhalter 3"/>
          <p:cNvSpPr>
            <a:spLocks noGrp="1"/>
          </p:cNvSpPr>
          <p:nvPr>
            <p:ph type="sldNum" sz="quarter" idx="10"/>
          </p:nvPr>
        </p:nvSpPr>
        <p:spPr/>
        <p:txBody>
          <a:bodyPr/>
          <a:lstStyle/>
          <a:p>
            <a:fld id="{F7765611-3001-9348-8EE3-E6FF0882B278}" type="slidenum">
              <a:rPr lang="de-DE" smtClean="0"/>
              <a:t>28</a:t>
            </a:fld>
            <a:endParaRPr lang="de-DE" dirty="0"/>
          </a:p>
        </p:txBody>
      </p:sp>
      <p:sp>
        <p:nvSpPr>
          <p:cNvPr id="5" name="Fußzeilenplatzhalter 4"/>
          <p:cNvSpPr>
            <a:spLocks noGrp="1"/>
          </p:cNvSpPr>
          <p:nvPr>
            <p:ph type="ftr" sz="quarter" idx="11"/>
          </p:nvPr>
        </p:nvSpPr>
        <p:spPr/>
        <p:txBody>
          <a:bodyPr/>
          <a:lstStyle/>
          <a:p>
            <a:r>
              <a:rPr lang="da-DK" smtClean="0"/>
              <a:t>Weidele / 29.1.15 - Niederrohrdorf</a:t>
            </a:r>
            <a:endParaRPr lang="de-DE" dirty="0"/>
          </a:p>
        </p:txBody>
      </p:sp>
    </p:spTree>
    <p:extLst>
      <p:ext uri="{BB962C8B-B14F-4D97-AF65-F5344CB8AC3E}">
        <p14:creationId xmlns:p14="http://schemas.microsoft.com/office/powerpoint/2010/main" val="4008763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65887">
              <a:defRPr/>
            </a:pPr>
            <a:r>
              <a:rPr lang="de-DE" dirty="0" smtClean="0">
                <a:solidFill>
                  <a:srgbClr val="000000"/>
                </a:solidFill>
              </a:rPr>
              <a:t>In der Primarschule geht es um </a:t>
            </a:r>
            <a:r>
              <a:rPr lang="de-DE" dirty="0">
                <a:solidFill>
                  <a:srgbClr val="000000"/>
                </a:solidFill>
              </a:rPr>
              <a:t>genaueres Hinschauen und </a:t>
            </a:r>
            <a:r>
              <a:rPr lang="de-DE" dirty="0" smtClean="0">
                <a:solidFill>
                  <a:srgbClr val="000000"/>
                </a:solidFill>
              </a:rPr>
              <a:t>Ausnützen der erkannten Kräfte</a:t>
            </a:r>
            <a:endParaRPr lang="de-DE" dirty="0">
              <a:solidFill>
                <a:srgbClr val="000000"/>
              </a:solidFill>
            </a:endParaRPr>
          </a:p>
        </p:txBody>
      </p:sp>
      <p:sp>
        <p:nvSpPr>
          <p:cNvPr id="4" name="Foliennummernplatzhalter 3"/>
          <p:cNvSpPr>
            <a:spLocks noGrp="1"/>
          </p:cNvSpPr>
          <p:nvPr>
            <p:ph type="sldNum" sz="quarter" idx="10"/>
          </p:nvPr>
        </p:nvSpPr>
        <p:spPr/>
        <p:txBody>
          <a:bodyPr/>
          <a:lstStyle/>
          <a:p>
            <a:fld id="{F7765611-3001-9348-8EE3-E6FF0882B278}" type="slidenum">
              <a:rPr lang="de-DE" smtClean="0"/>
              <a:t>29</a:t>
            </a:fld>
            <a:endParaRPr lang="de-DE" dirty="0"/>
          </a:p>
        </p:txBody>
      </p:sp>
      <p:sp>
        <p:nvSpPr>
          <p:cNvPr id="5" name="Fußzeilenplatzhalter 4"/>
          <p:cNvSpPr>
            <a:spLocks noGrp="1"/>
          </p:cNvSpPr>
          <p:nvPr>
            <p:ph type="ftr" sz="quarter" idx="11"/>
          </p:nvPr>
        </p:nvSpPr>
        <p:spPr/>
        <p:txBody>
          <a:bodyPr/>
          <a:lstStyle/>
          <a:p>
            <a:r>
              <a:rPr lang="da-DK" smtClean="0"/>
              <a:t>Weidele / 29.1.15 - Niederrohrdorf</a:t>
            </a:r>
            <a:endParaRPr lang="de-DE" dirty="0"/>
          </a:p>
        </p:txBody>
      </p:sp>
    </p:spTree>
    <p:extLst>
      <p:ext uri="{BB962C8B-B14F-4D97-AF65-F5344CB8AC3E}">
        <p14:creationId xmlns:p14="http://schemas.microsoft.com/office/powerpoint/2010/main" val="2769345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65887">
              <a:defRPr/>
            </a:pPr>
            <a:r>
              <a:rPr lang="de-CH" dirty="0" smtClean="0"/>
              <a:t>In der Oberstufe wird das Wissen ausgeweitet, indem es um die Kenntnis und das Verstehen breiter Grundlagen geht und Anwendungen</a:t>
            </a:r>
            <a:r>
              <a:rPr lang="de-CH" baseline="0" dirty="0" smtClean="0"/>
              <a:t> aus der Technik erkannt werden.</a:t>
            </a:r>
          </a:p>
          <a:p>
            <a:pPr defTabSz="465887">
              <a:defRPr/>
            </a:pPr>
            <a:r>
              <a:rPr lang="de-CH" baseline="0" dirty="0" smtClean="0"/>
              <a:t>Die Aufgabe der Lehrperson besteht in allen Stufen darin, das entsprechende Wissen stufengerecht zu vermitteln über geschickte Aufgabenstellungen Anwendungen zu begreifen. Mit welchen Methoden die Lehrpersonen dabei vorgehen, bleibt ihnen überlassen.</a:t>
            </a:r>
          </a:p>
          <a:p>
            <a:pPr defTabSz="465887">
              <a:defRPr/>
            </a:pPr>
            <a:endParaRPr lang="de-CH" baseline="0" dirty="0" smtClean="0"/>
          </a:p>
          <a:p>
            <a:pPr defTabSz="465887">
              <a:defRPr/>
            </a:pPr>
            <a:r>
              <a:rPr lang="de-CH" baseline="0" dirty="0" smtClean="0"/>
              <a:t>Der Lehrplan 21 und sein Kompetenzbegriff basiert nicht auf einer bürokratischen Initiative oder auf marktkonformen Begehren.  Er ist das Resultat von weitreichender Forschung über das Lernen und Vergessen. Dies hat gezeigt, dass nachhaltiges Lernen an anderen Orten im Gehirn stattfindet als das Prüfungslernen. Nachhaltiges Lernen bedarf einer vernetzten vertieften Auseinandersetzung mit Lerninhalten, um Spuren im Gehirn zu hinterlassen. Das Prüfungslernen und das damit verbundene Vergessen führt durch fehlende Vernetzung zum Verlust der Erreichbarkeit des Erlernten.</a:t>
            </a:r>
          </a:p>
          <a:p>
            <a:pPr defTabSz="465887">
              <a:defRPr/>
            </a:pPr>
            <a:r>
              <a:rPr lang="de-CH" baseline="0" dirty="0" smtClean="0"/>
              <a:t>Der grösste gewinn am Erlangen einer Kompetenz aber liegt darin, dass Kompetenzen auch in anderen Gebieten eingesetzt und trainiert werden können. Um Bildung zu erzeugen, muss etwas gebildet werden, was später auch erreichbar bleibt und anwendbar ist. Gerade in den Mint-Fächern ist dies vermehrt der Fall; das Wissen allein nützt nichts. Die Schülerinnen und Schüler müssen befähigt werden, Naturwissenschaftliches und Technik zu verstehen, was im englischen Sprachraum als "</a:t>
            </a:r>
            <a:r>
              <a:rPr lang="de-CH" baseline="0" dirty="0" err="1" smtClean="0"/>
              <a:t>Literacy</a:t>
            </a:r>
            <a:r>
              <a:rPr lang="de-CH" baseline="0" dirty="0" smtClean="0"/>
              <a:t>" bezeichnet wird.</a:t>
            </a:r>
            <a:endParaRPr lang="de-CH" dirty="0"/>
          </a:p>
        </p:txBody>
      </p:sp>
      <p:sp>
        <p:nvSpPr>
          <p:cNvPr id="4" name="Foliennummernplatzhalter 3"/>
          <p:cNvSpPr>
            <a:spLocks noGrp="1"/>
          </p:cNvSpPr>
          <p:nvPr>
            <p:ph type="sldNum" sz="quarter" idx="10"/>
          </p:nvPr>
        </p:nvSpPr>
        <p:spPr/>
        <p:txBody>
          <a:bodyPr/>
          <a:lstStyle/>
          <a:p>
            <a:fld id="{F7765611-3001-9348-8EE3-E6FF0882B278}" type="slidenum">
              <a:rPr lang="de-DE" smtClean="0"/>
              <a:t>30</a:t>
            </a:fld>
            <a:endParaRPr lang="de-DE" dirty="0"/>
          </a:p>
        </p:txBody>
      </p:sp>
      <p:sp>
        <p:nvSpPr>
          <p:cNvPr id="5" name="Fußzeilenplatzhalter 4"/>
          <p:cNvSpPr>
            <a:spLocks noGrp="1"/>
          </p:cNvSpPr>
          <p:nvPr>
            <p:ph type="ftr" sz="quarter" idx="11"/>
          </p:nvPr>
        </p:nvSpPr>
        <p:spPr/>
        <p:txBody>
          <a:bodyPr/>
          <a:lstStyle/>
          <a:p>
            <a:r>
              <a:rPr lang="da-DK" smtClean="0"/>
              <a:t>Weidele / 29.1.15 - Niederrohrdorf</a:t>
            </a:r>
            <a:endParaRPr lang="de-DE" dirty="0"/>
          </a:p>
        </p:txBody>
      </p:sp>
    </p:spTree>
    <p:extLst>
      <p:ext uri="{BB962C8B-B14F-4D97-AF65-F5344CB8AC3E}">
        <p14:creationId xmlns:p14="http://schemas.microsoft.com/office/powerpoint/2010/main" val="108402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1041" y="4415791"/>
            <a:ext cx="5608320" cy="4615766"/>
          </a:xfrm>
        </p:spPr>
        <p:txBody>
          <a:bodyPr/>
          <a:lstStyle/>
          <a:p>
            <a:pPr>
              <a:spcAft>
                <a:spcPts val="600"/>
              </a:spcAft>
            </a:pPr>
            <a:r>
              <a:rPr lang="de-CH" sz="1100" dirty="0" smtClean="0">
                <a:latin typeface="Arial" pitchFamily="34" charset="0"/>
                <a:cs typeface="Arial" pitchFamily="34" charset="0"/>
              </a:rPr>
              <a:t>Mit dem Lehrplan 21 wird der Artikel 62 Absatz 4 aus der Bundesverfassung umgesetzt. Er </a:t>
            </a:r>
            <a:r>
              <a:rPr lang="de-CH" sz="1100" u="sng" dirty="0" smtClean="0">
                <a:latin typeface="Arial" pitchFamily="34" charset="0"/>
                <a:cs typeface="Arial" pitchFamily="34" charset="0"/>
              </a:rPr>
              <a:t>verpflichtet</a:t>
            </a:r>
            <a:r>
              <a:rPr lang="de-CH" sz="1100" dirty="0" smtClean="0">
                <a:latin typeface="Arial" pitchFamily="34" charset="0"/>
                <a:cs typeface="Arial" pitchFamily="34" charset="0"/>
              </a:rPr>
              <a:t> die Kantone dazu, im Bildungsbereich zusammenzuarbeiten und insbesondere die Ziele der Bildungsstufen aufeinander abzustimmen. Weiter besagt dieser Artikel: Falls auf dem Koordinationsweg keine Harmonisierung stattfindet, so wird der Bund die notwendigen Vorschriften erlassen.</a:t>
            </a:r>
          </a:p>
          <a:p>
            <a:r>
              <a:rPr lang="de-CH" sz="1100" dirty="0" smtClean="0">
                <a:latin typeface="Arial" pitchFamily="34" charset="0"/>
                <a:cs typeface="Arial" pitchFamily="34" charset="0"/>
              </a:rPr>
              <a:t>Dieser Artikel wurde im Jahr 2006 vom Volk mit 86% angenommen</a:t>
            </a:r>
          </a:p>
          <a:p>
            <a:r>
              <a:rPr lang="de-DE" sz="1100" dirty="0" smtClean="0">
                <a:latin typeface="Arial" panose="020B0604020202020204" pitchFamily="34" charset="0"/>
                <a:cs typeface="Arial" panose="020B0604020202020204" pitchFamily="34" charset="0"/>
              </a:rPr>
              <a:t>Deshalb sollen Schuleintrittsalter, Schulpflicht, Dauer und Ziele der Bildungsstufen, Übergänge im System und Anerkennung von Abschlüssen harmonisiert werden. Sollten die Kantone bei  den genannten Eckwerten  keine einvernehmlichen Lösungen finden, kann der Bund einheitliche Lösungen vorgeben. Als Ziele gelten: eine hohe Qualität und Durchlässigkeit sowie eine erleichterte Mobilität. </a:t>
            </a:r>
          </a:p>
          <a:p>
            <a:pPr>
              <a:spcAft>
                <a:spcPts val="400"/>
              </a:spcAft>
              <a:defRPr/>
            </a:pPr>
            <a:r>
              <a:rPr lang="de-DE" sz="1100" dirty="0" smtClean="0">
                <a:latin typeface="Arial" panose="020B0604020202020204" pitchFamily="34" charset="0"/>
                <a:cs typeface="Arial" panose="020B0604020202020204" pitchFamily="34" charset="0"/>
              </a:rPr>
              <a:t/>
            </a:r>
            <a:br>
              <a:rPr lang="de-DE" sz="1100" dirty="0" smtClean="0">
                <a:latin typeface="Arial" panose="020B0604020202020204" pitchFamily="34" charset="0"/>
                <a:cs typeface="Arial" panose="020B0604020202020204" pitchFamily="34" charset="0"/>
              </a:rPr>
            </a:br>
            <a:r>
              <a:rPr lang="de-DE" sz="1100" dirty="0" smtClean="0">
                <a:latin typeface="Arial" panose="020B0604020202020204" pitchFamily="34" charset="0"/>
                <a:cs typeface="Arial" panose="020B0604020202020204" pitchFamily="34" charset="0"/>
              </a:rPr>
              <a:t>Mit dem ersten gemeinsamen Lehrplan für die Volksschule setzen die 21 deutsch- und mehrsprachigen Kantone also den Artikel 62 der Bundesverfassung um. </a:t>
            </a:r>
          </a:p>
          <a:p>
            <a:pPr>
              <a:spcAft>
                <a:spcPts val="400"/>
              </a:spcAft>
              <a:defRPr/>
            </a:pPr>
            <a:r>
              <a:rPr lang="de-DE" sz="1100" i="1" dirty="0" smtClean="0">
                <a:latin typeface="Arial" panose="020B0604020202020204" pitchFamily="34" charset="0"/>
                <a:cs typeface="Arial" panose="020B0604020202020204" pitchFamily="34" charset="0"/>
              </a:rPr>
              <a:t>-&gt; daraus</a:t>
            </a:r>
            <a:r>
              <a:rPr lang="de-DE" sz="1100" i="1" baseline="0" dirty="0" smtClean="0">
                <a:latin typeface="Arial" panose="020B0604020202020204" pitchFamily="34" charset="0"/>
                <a:cs typeface="Arial" panose="020B0604020202020204" pitchFamily="34" charset="0"/>
              </a:rPr>
              <a:t> folgt: Basisauftrag der Lehrplan 21-Entwicklung ist daher nicht das </a:t>
            </a:r>
            <a:r>
              <a:rPr lang="de-DE" sz="1100" i="1" baseline="0" dirty="0" err="1" smtClean="0">
                <a:latin typeface="Arial" panose="020B0604020202020204" pitchFamily="34" charset="0"/>
                <a:cs typeface="Arial" panose="020B0604020202020204" pitchFamily="34" charset="0"/>
              </a:rPr>
              <a:t>HarmoS</a:t>
            </a:r>
            <a:r>
              <a:rPr lang="de-DE" sz="1100" i="1" baseline="0" dirty="0" smtClean="0">
                <a:latin typeface="Arial" panose="020B0604020202020204" pitchFamily="34" charset="0"/>
                <a:cs typeface="Arial" panose="020B0604020202020204" pitchFamily="34" charset="0"/>
              </a:rPr>
              <a:t>-Konkordat</a:t>
            </a:r>
            <a:endParaRPr lang="de-DE" sz="1100" i="1" dirty="0" smtClean="0">
              <a:latin typeface="Arial" panose="020B0604020202020204" pitchFamily="34" charset="0"/>
              <a:cs typeface="Arial" panose="020B0604020202020204" pitchFamily="34" charset="0"/>
            </a:endParaRPr>
          </a:p>
          <a:p>
            <a:pPr>
              <a:spcAft>
                <a:spcPts val="400"/>
              </a:spcAft>
              <a:defRPr/>
            </a:pPr>
            <a:endParaRPr lang="de-CH" sz="140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D040763D-736D-40B1-859B-48A6AEC9393C}" type="slidenum">
              <a:rPr lang="de-CH" smtClean="0"/>
              <a:pPr>
                <a:defRPr/>
              </a:pPr>
              <a:t>4</a:t>
            </a:fld>
            <a:endParaRPr lang="de-CH" dirty="0"/>
          </a:p>
        </p:txBody>
      </p:sp>
    </p:spTree>
    <p:extLst>
      <p:ext uri="{BB962C8B-B14F-4D97-AF65-F5344CB8AC3E}">
        <p14:creationId xmlns:p14="http://schemas.microsoft.com/office/powerpoint/2010/main" val="2996294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dirty="0" smtClean="0"/>
              <a:t>Bei diesem</a:t>
            </a:r>
            <a:r>
              <a:rPr lang="de-CH" sz="1400" baseline="0" dirty="0" smtClean="0"/>
              <a:t> Beispiel aus den Sprachstarken </a:t>
            </a:r>
            <a:r>
              <a:rPr lang="de-CH" sz="1400" dirty="0" smtClean="0"/>
              <a:t>geht es darum zu erkennen, dass praktisch alle Themen des Lehrplans im Lehrmittel abgebildet sind.</a:t>
            </a:r>
            <a:endParaRPr lang="de-CH" sz="1400" dirty="0"/>
          </a:p>
        </p:txBody>
      </p:sp>
      <p:sp>
        <p:nvSpPr>
          <p:cNvPr id="4" name="Foliennummernplatzhalter 3"/>
          <p:cNvSpPr>
            <a:spLocks noGrp="1"/>
          </p:cNvSpPr>
          <p:nvPr>
            <p:ph type="sldNum" sz="quarter" idx="10"/>
          </p:nvPr>
        </p:nvSpPr>
        <p:spPr/>
        <p:txBody>
          <a:bodyPr/>
          <a:lstStyle/>
          <a:p>
            <a:fld id="{506F4662-01A2-4ED0-AA5C-A0AAB9D1C7E5}" type="slidenum">
              <a:rPr lang="de-CH" smtClean="0"/>
              <a:t>31</a:t>
            </a:fld>
            <a:endParaRPr lang="de-CH" dirty="0"/>
          </a:p>
        </p:txBody>
      </p:sp>
    </p:spTree>
    <p:extLst>
      <p:ext uri="{BB962C8B-B14F-4D97-AF65-F5344CB8AC3E}">
        <p14:creationId xmlns:p14="http://schemas.microsoft.com/office/powerpoint/2010/main" val="2295801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Die Frage</a:t>
            </a:r>
            <a:r>
              <a:rPr lang="de-DE" sz="1400" baseline="0" dirty="0" smtClean="0">
                <a:solidFill>
                  <a:schemeClr val="tx1"/>
                </a:solidFill>
              </a:rPr>
              <a:t> nach der Beurteilung mit dem Lehrplan 21 ist auch eine der vieldiskutierten Fragen. </a:t>
            </a:r>
            <a:r>
              <a:rPr lang="de-CH" sz="1400" dirty="0" smtClean="0"/>
              <a:t>Der Lehrplan 21 selbst enthält keine Vorgaben zur Form der Beurteilung von Schülerinnen und Schülern. Eine Beurteilung mit Noten bleibt auch mit dem Lehrplan 21 möglich.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dirty="0" smtClean="0">
                <a:solidFill>
                  <a:schemeClr val="tx1"/>
                </a:solidFill>
              </a:rPr>
              <a:t>Basel Stadt hat sein Beurteilungskonzept bereits verabschiedet. Darin ist folgende Aussage zu finden: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400" i="1" dirty="0" smtClean="0"/>
              <a:t>Bei der kompetenzorientierten Beurteilung werden die Leistungen wie bisher durch schriftliche und mündliche handlungsorientierte Prüfungen sowie durch Aufgaben, aus denen Produkte entstehen − zum Beispiel Darbietungen, Präsentationen und Berichte, Ausstellungen und Werkstücke –, erhoben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400"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400" i="0" dirty="0" smtClean="0">
                <a:solidFill>
                  <a:schemeClr val="tx1"/>
                </a:solidFill>
              </a:rPr>
              <a:t>Es wird</a:t>
            </a:r>
            <a:r>
              <a:rPr lang="de-CH" sz="1400" i="0" baseline="0" dirty="0" smtClean="0">
                <a:solidFill>
                  <a:schemeClr val="tx1"/>
                </a:solidFill>
              </a:rPr>
              <a:t> aus der Umsetzung ersichtlich dass die Beurteilung unter dem Lehrplan 21 genauso wie heute eine formative und eine </a:t>
            </a:r>
            <a:r>
              <a:rPr lang="de-CH" sz="1400" i="0" baseline="0" dirty="0" err="1" smtClean="0">
                <a:solidFill>
                  <a:schemeClr val="tx1"/>
                </a:solidFill>
              </a:rPr>
              <a:t>summative</a:t>
            </a:r>
            <a:r>
              <a:rPr lang="de-CH" sz="1400" i="0" baseline="0" dirty="0" smtClean="0">
                <a:solidFill>
                  <a:schemeClr val="tx1"/>
                </a:solidFill>
              </a:rPr>
              <a:t> Ebene hat.</a:t>
            </a:r>
          </a:p>
          <a:p>
            <a:pPr marL="0" marR="0" indent="0" algn="l" defTabSz="914400" rtl="0" eaLnBrk="1" fontAlgn="auto" latinLnBrk="0" hangingPunct="1">
              <a:lnSpc>
                <a:spcPct val="100000"/>
              </a:lnSpc>
              <a:spcBef>
                <a:spcPts val="0"/>
              </a:spcBef>
              <a:spcAft>
                <a:spcPts val="0"/>
              </a:spcAft>
              <a:buClrTx/>
              <a:buSzTx/>
              <a:buFontTx/>
              <a:buNone/>
              <a:tabLst/>
              <a:defRPr/>
            </a:pPr>
            <a:r>
              <a:rPr lang="de-CH" sz="1400" i="0" baseline="0" dirty="0" smtClean="0">
                <a:solidFill>
                  <a:schemeClr val="tx1"/>
                </a:solidFill>
              </a:rPr>
              <a:t>Für den formativen Bereich ist der Lehrplan 21 mit seinen Abstufungen sogar eine besonders gute Grundlage.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400"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400" i="0" baseline="0" dirty="0" smtClean="0">
                <a:solidFill>
                  <a:schemeClr val="tx1"/>
                </a:solidFill>
              </a:rPr>
              <a:t>Die PH FHNW bietet Kurse an, welche Kompetenzorientiertes Fördern und Beurteilen zum Inhalt haben auch überfachliche Kompetenzen (Selbstkompetenz)</a:t>
            </a:r>
          </a:p>
          <a:p>
            <a:endParaRPr lang="de-CH" sz="1400" dirty="0" smtClean="0"/>
          </a:p>
          <a:p>
            <a:r>
              <a:rPr lang="de-CH" sz="1400" dirty="0" smtClean="0"/>
              <a:t>Heute haben wir die Situation, dass wir in den verschiedenen Kantonen ganz unterschiedliche Kulturen der Benotung haben. Ziel ist es jetzt, dass wir eine Verständigung darüber erreichen, wie die Kompetenzerreichung bewertet werden soll. Die Chefinnen und Chefs der Volkschulämter in den Kantonen erarbeiten deshalb gemeinsam Instrumente für die Beurteilung. Gehe davon aus, dass sich die Kulturen annähern werden.</a:t>
            </a:r>
          </a:p>
          <a:p>
            <a:endParaRPr lang="de-CH" sz="1400" dirty="0" smtClean="0"/>
          </a:p>
          <a:p>
            <a:endParaRPr lang="de-DE" dirty="0" smtClean="0">
              <a:solidFill>
                <a:schemeClr val="tx1"/>
              </a:solidFill>
            </a:endParaRPr>
          </a:p>
        </p:txBody>
      </p:sp>
      <p:sp>
        <p:nvSpPr>
          <p:cNvPr id="4" name="Foliennummernplatzhalter 3"/>
          <p:cNvSpPr>
            <a:spLocks noGrp="1"/>
          </p:cNvSpPr>
          <p:nvPr>
            <p:ph type="sldNum" sz="quarter" idx="10"/>
          </p:nvPr>
        </p:nvSpPr>
        <p:spPr/>
        <p:txBody>
          <a:bodyPr/>
          <a:lstStyle/>
          <a:p>
            <a:fld id="{506F4662-01A2-4ED0-AA5C-A0AAB9D1C7E5}" type="slidenum">
              <a:rPr lang="de-CH" smtClean="0"/>
              <a:t>32</a:t>
            </a:fld>
            <a:endParaRPr lang="de-CH" dirty="0"/>
          </a:p>
        </p:txBody>
      </p:sp>
    </p:spTree>
    <p:extLst>
      <p:ext uri="{BB962C8B-B14F-4D97-AF65-F5344CB8AC3E}">
        <p14:creationId xmlns:p14="http://schemas.microsoft.com/office/powerpoint/2010/main" val="921453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tabLst>
                <a:tab pos="819336" algn="l"/>
                <a:tab pos="1827063" algn="l"/>
                <a:tab pos="2956297" algn="l"/>
              </a:tabLst>
            </a:pPr>
            <a:r>
              <a:rPr lang="de-DE" sz="1600" dirty="0" smtClean="0">
                <a:latin typeface="+mn-lt"/>
                <a:cs typeface="Arial"/>
              </a:rPr>
              <a:t>Lehrplan AG mit:</a:t>
            </a:r>
            <a:r>
              <a:rPr lang="de-DE" sz="1600" baseline="0" dirty="0" smtClean="0">
                <a:latin typeface="+mn-lt"/>
                <a:cs typeface="Arial"/>
              </a:rPr>
              <a:t> 	</a:t>
            </a:r>
            <a:r>
              <a:rPr lang="de-DE" sz="1600" dirty="0" smtClean="0">
                <a:latin typeface="+mn-lt"/>
                <a:cs typeface="Arial"/>
              </a:rPr>
              <a:t>2284 Zielen</a:t>
            </a:r>
            <a:r>
              <a:rPr lang="de-DE" sz="1600" baseline="0" dirty="0" smtClean="0">
                <a:latin typeface="+mn-lt"/>
                <a:cs typeface="Arial"/>
              </a:rPr>
              <a:t> und </a:t>
            </a:r>
            <a:r>
              <a:rPr lang="de-DE" sz="1600" dirty="0" smtClean="0">
                <a:latin typeface="+mn-lt"/>
                <a:cs typeface="Arial"/>
              </a:rPr>
              <a:t>541 Seiten </a:t>
            </a:r>
          </a:p>
          <a:p>
            <a:pPr>
              <a:tabLst>
                <a:tab pos="819336" algn="l"/>
                <a:tab pos="1827063" algn="l"/>
              </a:tabLst>
            </a:pPr>
            <a:r>
              <a:rPr lang="de-DE" sz="1600" dirty="0" smtClean="0">
                <a:latin typeface="+mn-lt"/>
                <a:cs typeface="Arial"/>
              </a:rPr>
              <a:t>Lehrplan</a:t>
            </a:r>
            <a:r>
              <a:rPr lang="de-DE" sz="1600" baseline="0" dirty="0" smtClean="0">
                <a:latin typeface="+mn-lt"/>
                <a:cs typeface="Arial"/>
              </a:rPr>
              <a:t> 21:  	</a:t>
            </a:r>
            <a:r>
              <a:rPr lang="de-DE" sz="1600" dirty="0" smtClean="0">
                <a:latin typeface="+mn-lt"/>
                <a:cs typeface="Arial"/>
              </a:rPr>
              <a:t>2304 Kompetenzstufen und</a:t>
            </a:r>
            <a:r>
              <a:rPr lang="de-DE" sz="1600" baseline="0" dirty="0" smtClean="0">
                <a:latin typeface="+mn-lt"/>
                <a:cs typeface="Arial"/>
              </a:rPr>
              <a:t> </a:t>
            </a:r>
            <a:r>
              <a:rPr lang="de-DE" sz="1600" dirty="0" smtClean="0">
                <a:latin typeface="+mn-lt"/>
                <a:cs typeface="Arial"/>
              </a:rPr>
              <a:t>470 Seiten und </a:t>
            </a:r>
          </a:p>
          <a:p>
            <a:pPr>
              <a:tabLst>
                <a:tab pos="819336" algn="l"/>
                <a:tab pos="1827063" algn="l"/>
              </a:tabLst>
            </a:pPr>
            <a:r>
              <a:rPr lang="de-DE" sz="1600" dirty="0" smtClean="0">
                <a:latin typeface="+mn-lt"/>
                <a:cs typeface="Arial"/>
              </a:rPr>
              <a:t>			363 Kompetenzen</a:t>
            </a:r>
          </a:p>
          <a:p>
            <a:pPr>
              <a:tabLst>
                <a:tab pos="819336" algn="l"/>
                <a:tab pos="1827063" algn="l"/>
              </a:tabLst>
            </a:pPr>
            <a:endParaRPr lang="de-DE" sz="1600" dirty="0" smtClean="0">
              <a:latin typeface="+mn-lt"/>
              <a:cs typeface="Arial"/>
            </a:endParaRPr>
          </a:p>
          <a:p>
            <a:pPr>
              <a:tabLst>
                <a:tab pos="819336" algn="l"/>
                <a:tab pos="1827063" algn="l"/>
              </a:tabLst>
            </a:pPr>
            <a:r>
              <a:rPr lang="de-DE" sz="1600" dirty="0" smtClean="0">
                <a:latin typeface="+mn-lt"/>
                <a:cs typeface="Arial"/>
              </a:rPr>
              <a:t>Ein Vergleich mit deutschen Rahmenlehrplänen zeigt, dass dort</a:t>
            </a:r>
            <a:r>
              <a:rPr lang="de-DE" sz="1600" baseline="0" dirty="0" smtClean="0">
                <a:latin typeface="+mn-lt"/>
                <a:cs typeface="Arial"/>
              </a:rPr>
              <a:t> pro Fach-/Fachbereich bis zu 5.5 Seiten eingesetzt wurden (</a:t>
            </a:r>
            <a:r>
              <a:rPr lang="de-DE" sz="1600" baseline="0" dirty="0" err="1" smtClean="0">
                <a:latin typeface="+mn-lt"/>
                <a:cs typeface="Arial"/>
              </a:rPr>
              <a:t>Lp</a:t>
            </a:r>
            <a:r>
              <a:rPr lang="de-DE" sz="1600" baseline="0" dirty="0" smtClean="0">
                <a:latin typeface="+mn-lt"/>
                <a:cs typeface="Arial"/>
              </a:rPr>
              <a:t> 21 4.4) mit dem Makel, dass die Schulen ihre Stofflehrpläne dann noch selber entwickeln müssen</a:t>
            </a:r>
            <a:endParaRPr lang="de-DE" sz="1600" dirty="0" smtClean="0">
              <a:latin typeface="+mn-lt"/>
              <a:cs typeface="Arial"/>
            </a:endParaRPr>
          </a:p>
          <a:p>
            <a:pPr>
              <a:tabLst>
                <a:tab pos="819336" algn="l"/>
                <a:tab pos="1827063" algn="l"/>
              </a:tabLst>
            </a:pPr>
            <a:endParaRPr lang="de-DE" sz="1600" dirty="0" smtClean="0">
              <a:latin typeface="+mn-lt"/>
              <a:cs typeface="Arial"/>
            </a:endParaRPr>
          </a:p>
          <a:p>
            <a:pPr>
              <a:tabLst>
                <a:tab pos="819336" algn="l"/>
                <a:tab pos="1827063" algn="l"/>
              </a:tabLst>
            </a:pPr>
            <a:endParaRPr lang="de-DE" sz="1600" dirty="0" smtClean="0">
              <a:latin typeface="+mn-lt"/>
              <a:cs typeface="Arial"/>
            </a:endParaRPr>
          </a:p>
          <a:p>
            <a:pPr>
              <a:tabLst>
                <a:tab pos="819336" algn="l"/>
                <a:tab pos="1827063" algn="l"/>
                <a:tab pos="2956297" algn="l"/>
              </a:tabLst>
            </a:pPr>
            <a:endParaRPr lang="de-DE" sz="900" dirty="0" smtClean="0">
              <a:latin typeface="+mn-lt"/>
              <a:cs typeface="Arial"/>
            </a:endParaRPr>
          </a:p>
          <a:p>
            <a:endParaRPr lang="de-DE" sz="900"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33</a:t>
            </a:fld>
            <a:endParaRPr lang="de-DE" dirty="0"/>
          </a:p>
        </p:txBody>
      </p:sp>
      <p:sp>
        <p:nvSpPr>
          <p:cNvPr id="5" name="Datumsplatzhalter 4"/>
          <p:cNvSpPr>
            <a:spLocks noGrp="1"/>
          </p:cNvSpPr>
          <p:nvPr>
            <p:ph type="dt" idx="11"/>
          </p:nvPr>
        </p:nvSpPr>
        <p:spPr/>
        <p:txBody>
          <a:bodyPr/>
          <a:lstStyle/>
          <a:p>
            <a:r>
              <a:rPr lang="de-CH" smtClean="0"/>
              <a:t>16.02.2015</a:t>
            </a:r>
            <a:endParaRPr lang="de-CH" dirty="0"/>
          </a:p>
        </p:txBody>
      </p:sp>
      <p:sp>
        <p:nvSpPr>
          <p:cNvPr id="6" name="Fußzeilenplatzhalter 5"/>
          <p:cNvSpPr>
            <a:spLocks noGrp="1"/>
          </p:cNvSpPr>
          <p:nvPr>
            <p:ph type="ftr" sz="quarter" idx="12"/>
          </p:nvPr>
        </p:nvSpPr>
        <p:spPr/>
        <p:txBody>
          <a:bodyPr/>
          <a:lstStyle/>
          <a:p>
            <a:r>
              <a:rPr lang="de-CH" smtClean="0"/>
              <a:t>VB / FA BKS</a:t>
            </a:r>
            <a:endParaRPr lang="de-CH" dirty="0"/>
          </a:p>
        </p:txBody>
      </p:sp>
      <p:sp>
        <p:nvSpPr>
          <p:cNvPr id="7" name="Kopfzeilenplatzhalter 6"/>
          <p:cNvSpPr>
            <a:spLocks noGrp="1"/>
          </p:cNvSpPr>
          <p:nvPr>
            <p:ph type="hdr" sz="quarter" idx="13"/>
          </p:nvPr>
        </p:nvSpPr>
        <p:spPr/>
        <p:txBody>
          <a:bodyPr/>
          <a:lstStyle/>
          <a:p>
            <a:r>
              <a:rPr lang="de-CH" smtClean="0"/>
              <a:t>Lehrplan 21</a:t>
            </a:r>
            <a:endParaRPr lang="de-CH" dirty="0"/>
          </a:p>
        </p:txBody>
      </p:sp>
    </p:spTree>
    <p:extLst>
      <p:ext uri="{BB962C8B-B14F-4D97-AF65-F5344CB8AC3E}">
        <p14:creationId xmlns:p14="http://schemas.microsoft.com/office/powerpoint/2010/main" val="666298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81100" y="696913"/>
            <a:ext cx="4648200" cy="3486150"/>
          </a:xfrm>
        </p:spPr>
      </p:sp>
      <p:sp>
        <p:nvSpPr>
          <p:cNvPr id="4" name="Foliennummernplatzhalter 3"/>
          <p:cNvSpPr>
            <a:spLocks noGrp="1"/>
          </p:cNvSpPr>
          <p:nvPr>
            <p:ph type="sldNum" sz="quarter" idx="10"/>
          </p:nvPr>
        </p:nvSpPr>
        <p:spPr/>
        <p:txBody>
          <a:bodyPr/>
          <a:lstStyle/>
          <a:p>
            <a:fld id="{0BA3F35F-F4F7-5142-8B89-D987A71CB840}" type="slidenum">
              <a:rPr lang="de-DE" smtClean="0"/>
              <a:t>34</a:t>
            </a:fld>
            <a:endParaRPr lang="de-DE" dirty="0"/>
          </a:p>
        </p:txBody>
      </p:sp>
      <p:sp>
        <p:nvSpPr>
          <p:cNvPr id="5" name="Notizenplatzhalter 4"/>
          <p:cNvSpPr>
            <a:spLocks noGrp="1"/>
          </p:cNvSpPr>
          <p:nvPr>
            <p:ph type="body" sz="quarter" idx="11"/>
          </p:nvPr>
        </p:nvSpPr>
        <p:spPr/>
        <p: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CH" sz="1400" dirty="0" smtClean="0">
                <a:solidFill>
                  <a:schemeClr val="tx1"/>
                </a:solidFill>
              </a:rPr>
              <a:t>Miniprojekt rund um Masseinheiten mitgestalten und durchführen (alt) Mathe, PS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CH" sz="1400" dirty="0" smtClean="0">
                <a:solidFill>
                  <a:schemeClr val="tx1"/>
                </a:solidFill>
              </a:rPr>
              <a:t>wichtige Informationen aus Sachtexten entnehmen (neu) D, PS/OS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CH" sz="1400" dirty="0" smtClean="0">
                <a:solidFill>
                  <a:schemeClr val="tx1"/>
                </a:solidFill>
              </a:rPr>
              <a:t>die Beeinflussung eines ausgewählten Lebensraums durch den Menschen erkennen, Auswirkungen des eigenen Verhaltens wahrnehmen und umweltbewusstes Verhalten weiter entwickeln (alt) </a:t>
            </a:r>
            <a:r>
              <a:rPr lang="de-CH" sz="1400" dirty="0" err="1" smtClean="0">
                <a:solidFill>
                  <a:schemeClr val="tx1"/>
                </a:solidFill>
              </a:rPr>
              <a:t>Gg</a:t>
            </a:r>
            <a:r>
              <a:rPr lang="de-CH" sz="1400" dirty="0" smtClean="0">
                <a:solidFill>
                  <a:schemeClr val="tx1"/>
                </a:solidFill>
              </a:rPr>
              <a:t>, OS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CH" sz="1400" dirty="0" smtClean="0">
                <a:solidFill>
                  <a:schemeClr val="tx1"/>
                </a:solidFill>
              </a:rPr>
              <a:t>ausgewählte Phänomene der Geschichte des 20. und 21. Jahrhunderts</a:t>
            </a:r>
            <a:r>
              <a:rPr lang="de-CH" sz="1400" baseline="0" dirty="0" smtClean="0">
                <a:solidFill>
                  <a:schemeClr val="tx1"/>
                </a:solidFill>
              </a:rPr>
              <a:t> </a:t>
            </a:r>
            <a:r>
              <a:rPr lang="de-CH" sz="1400" dirty="0" smtClean="0">
                <a:solidFill>
                  <a:schemeClr val="tx1"/>
                </a:solidFill>
              </a:rPr>
              <a:t>analysieren und deren Relevanz für heute erklären (neu) RZG, OS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CH" sz="1400" dirty="0" smtClean="0">
                <a:solidFill>
                  <a:schemeClr val="tx1"/>
                </a:solidFill>
              </a:rPr>
              <a:t>fremde Kulturen schätzen lernen und als gleichwertig anerkennen (alt) GS, OS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de-CH" sz="1400" dirty="0" smtClean="0">
                <a:solidFill>
                  <a:schemeClr val="tx1"/>
                </a:solidFill>
              </a:rPr>
              <a:t>aufzeigen, wie Menschen in der Schweiz durch wirtschaftliche Veränderungen geprägt werden und wie sie die Veränderungen gestalten</a:t>
            </a:r>
            <a:r>
              <a:rPr lang="de-CH" sz="1400" baseline="0" dirty="0" smtClean="0">
                <a:solidFill>
                  <a:schemeClr val="tx1"/>
                </a:solidFill>
              </a:rPr>
              <a:t> (neu) RZG, OS</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endParaRPr lang="de-DE" sz="1400" dirty="0" smtClean="0">
              <a:solidFill>
                <a:srgbClr val="FF0000"/>
              </a:solidFill>
            </a:endParaRPr>
          </a:p>
          <a:p>
            <a:endParaRPr lang="de-DE" sz="1400" baseline="0" dirty="0" smtClean="0"/>
          </a:p>
          <a:p>
            <a:endParaRPr lang="de-CH" dirty="0"/>
          </a:p>
        </p:txBody>
      </p:sp>
      <p:sp>
        <p:nvSpPr>
          <p:cNvPr id="3" name="Datumsplatzhalter 2"/>
          <p:cNvSpPr>
            <a:spLocks noGrp="1"/>
          </p:cNvSpPr>
          <p:nvPr>
            <p:ph type="dt" idx="12"/>
          </p:nvPr>
        </p:nvSpPr>
        <p:spPr/>
        <p:txBody>
          <a:bodyPr/>
          <a:lstStyle/>
          <a:p>
            <a:r>
              <a:rPr lang="de-DE" smtClean="0"/>
              <a:t>08.09.2015</a:t>
            </a:r>
            <a:endParaRPr lang="de-CH" dirty="0"/>
          </a:p>
        </p:txBody>
      </p:sp>
      <p:sp>
        <p:nvSpPr>
          <p:cNvPr id="6" name="Fußzeilenplatzhalter 5"/>
          <p:cNvSpPr>
            <a:spLocks noGrp="1"/>
          </p:cNvSpPr>
          <p:nvPr>
            <p:ph type="ftr" sz="quarter" idx="13"/>
          </p:nvPr>
        </p:nvSpPr>
        <p:spPr/>
        <p:txBody>
          <a:bodyPr/>
          <a:lstStyle/>
          <a:p>
            <a:r>
              <a:rPr lang="de-CH" smtClean="0"/>
              <a:t>VB /Ausschuss Bildung FDP</a:t>
            </a:r>
            <a:endParaRPr lang="de-CH" dirty="0"/>
          </a:p>
        </p:txBody>
      </p:sp>
      <p:sp>
        <p:nvSpPr>
          <p:cNvPr id="7" name="Kopfzeilenplatzhalter 6"/>
          <p:cNvSpPr>
            <a:spLocks noGrp="1"/>
          </p:cNvSpPr>
          <p:nvPr>
            <p:ph type="hdr" sz="quarter" idx="14"/>
          </p:nvPr>
        </p:nvSpPr>
        <p:spPr/>
        <p:txBody>
          <a:bodyPr/>
          <a:lstStyle/>
          <a:p>
            <a:r>
              <a:rPr lang="de-CH" smtClean="0"/>
              <a:t>Lehrplan 21</a:t>
            </a:r>
            <a:endParaRPr lang="de-CH" dirty="0"/>
          </a:p>
        </p:txBody>
      </p:sp>
    </p:spTree>
    <p:extLst>
      <p:ext uri="{BB962C8B-B14F-4D97-AF65-F5344CB8AC3E}">
        <p14:creationId xmlns:p14="http://schemas.microsoft.com/office/powerpoint/2010/main" val="1767698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81100" y="696913"/>
            <a:ext cx="4648200" cy="3486150"/>
          </a:xfrm>
        </p:spPr>
      </p:sp>
      <p:sp>
        <p:nvSpPr>
          <p:cNvPr id="4" name="Foliennummernplatzhalter 3"/>
          <p:cNvSpPr>
            <a:spLocks noGrp="1"/>
          </p:cNvSpPr>
          <p:nvPr>
            <p:ph type="sldNum" sz="quarter" idx="10"/>
          </p:nvPr>
        </p:nvSpPr>
        <p:spPr/>
        <p:txBody>
          <a:bodyPr/>
          <a:lstStyle/>
          <a:p>
            <a:fld id="{0BA3F35F-F4F7-5142-8B89-D987A71CB840}" type="slidenum">
              <a:rPr lang="de-DE" smtClean="0"/>
              <a:t>35</a:t>
            </a:fld>
            <a:endParaRPr lang="de-DE" dirty="0"/>
          </a:p>
        </p:txBody>
      </p:sp>
      <p:sp>
        <p:nvSpPr>
          <p:cNvPr id="5" name="Notizenplatzhalter 4"/>
          <p:cNvSpPr>
            <a:spLocks noGrp="1"/>
          </p:cNvSpPr>
          <p:nvPr>
            <p:ph type="body" sz="quarter" idx="11"/>
          </p:nvPr>
        </p:nvSpPr>
        <p:spPr/>
        <p:txBody>
          <a:bodyPr/>
          <a:lstStyle/>
          <a:p>
            <a:r>
              <a:rPr lang="de-DE" sz="1400" dirty="0" smtClean="0"/>
              <a:t>Von Gegnern des</a:t>
            </a:r>
            <a:r>
              <a:rPr lang="de-DE" sz="1400" baseline="0" dirty="0" smtClean="0"/>
              <a:t> Lehrplans 21 wird oft auch ins Feld geführt, es brauche</a:t>
            </a:r>
            <a:r>
              <a:rPr lang="de-DE" sz="1400" dirty="0" smtClean="0"/>
              <a:t> in den Fächern Jahrgangsziele, damit</a:t>
            </a:r>
            <a:r>
              <a:rPr lang="de-DE" sz="1400" baseline="0" dirty="0" smtClean="0"/>
              <a:t> sich die Lehrpersonen orientieren können. Entgegen der Annahme waren und sind Jahrgangsziele an den Volksschulen nicht die Regel. Schon im Jahr 1972 wurde die Ziele für den Aargauer Lehrplan Volksschule über mehrere Jahre festgelegt. Die Ziele und Inhalte der Fächer wie Deutsch, Realien, Geografie (Sek), Physik (Sek), Ethik und Religionen, Gestalten, Werken, Textiles Werken, Bewegung und Sport, Musik werden für zwei oder noch mehr Jahre festgelegt.</a:t>
            </a:r>
            <a:r>
              <a:rPr lang="de-CH" sz="1400" dirty="0" smtClean="0">
                <a:effectLst/>
              </a:rPr>
              <a:t> Die meisten heutigen Lehrpläne geben keine Jahrgangsziele, sondern Stufenziele vor. Vieles wird nicht in einem Jahr gelernt, sondern wird Jahr für Jahr neu aufgegriffen, vertieft und mit zunehmendem Schwierigkeitsgrad und mit neuen Inhalten vermittelt („Spiralcurriculum“). Es ist eine Tatsache, dass die Kinder unterschiedlich schnell voranschreiten. Der Lehrplan 21 berücksichtigt diese Tatsache, indem er Grundansprüche definiert, die alle Schülerinnen und Schüler erreichen sollen, gleichzeitig aber auch einen erweiterten Bildungshorizont für leistungsstärkere Kinder und Jugendliche aufspannt</a:t>
            </a:r>
            <a:r>
              <a:rPr lang="de-DE" sz="1400" baseline="0" smtClean="0">
                <a:effectLst/>
              </a:rPr>
              <a:t>.</a:t>
            </a:r>
            <a:endParaRPr lang="de-CH" sz="1400" dirty="0" smtClean="0">
              <a:effectLst/>
            </a:endParaRPr>
          </a:p>
          <a:p>
            <a:endParaRPr lang="de-CH" sz="1400"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400" kern="1200" dirty="0" smtClean="0">
                <a:solidFill>
                  <a:schemeClr val="tx1"/>
                </a:solidFill>
                <a:effectLst/>
                <a:latin typeface="+mn-lt"/>
                <a:ea typeface="+mn-ea"/>
                <a:cs typeface="+mn-cs"/>
              </a:rPr>
              <a:t>Aus pädagogischen und schulorganisatorischen Gründen ist es heute möglich, über mehrere Jahre an den gleichen Zielen und Inhalten zu arbeiten. Dies hat den Vorteil, dass die Kinder dort abgeholt und gefördert werden können, wo sie stehen. Ausserdem kann der Unterricht heute an den Primarschulen insbesondere in kleineren Gemeinden – was fast auf die Hälfte aller Schulen im Aargau zutrifft – altersdurchmischt organisiert werden. Die Initiative würde diese bewährte Praxis erschweren. Die Lehrpersonen müssten künftig in allen Fächern nach fix vorgegebenen Jahrgangzielen unterrichten. Dies würde die Planungs- und Unterrichtsfreiheit im Vergleich zu heute in verschiedenen Fächern deutlich einschränken. Dafür würden die Anforderungen und der Aufwand für die Lehrpersonen von altersdurchmischten Klassen aufgrund der zu erreichenden Jahrgangsziele in allen Fächern erheblich steigen.</a:t>
            </a:r>
            <a:endParaRPr lang="de-DE" sz="1400" baseline="0" dirty="0" smtClean="0"/>
          </a:p>
          <a:p>
            <a:endParaRPr lang="de-DE" sz="1400" baseline="0" dirty="0" smtClean="0"/>
          </a:p>
          <a:p>
            <a:r>
              <a:rPr lang="de-DE" sz="1400" baseline="0" dirty="0" smtClean="0"/>
              <a:t>Der Vergleich mit dem heute gültigen Lehrplan zeigt, dass dieser in der Mehrzahl der Fächer auch keine Jahrgangsziele ausweist. Dazu einige Beispiele in der Tabelle.</a:t>
            </a:r>
          </a:p>
          <a:p>
            <a:endParaRPr lang="de-DE" sz="1400" baseline="0" dirty="0" smtClean="0"/>
          </a:p>
          <a:p>
            <a:pPr marL="0" marR="0" lvl="1" indent="0" algn="l" defTabSz="914400" rtl="0" eaLnBrk="1" fontAlgn="auto" latinLnBrk="0" hangingPunct="1">
              <a:lnSpc>
                <a:spcPct val="100000"/>
              </a:lnSpc>
              <a:spcBef>
                <a:spcPts val="0"/>
              </a:spcBef>
              <a:spcAft>
                <a:spcPts val="400"/>
              </a:spcAft>
              <a:buClrTx/>
              <a:buSzTx/>
              <a:buFontTx/>
              <a:buNone/>
              <a:tabLst/>
              <a:defRPr/>
            </a:pPr>
            <a:r>
              <a:rPr lang="de-CH" sz="2000" b="1" dirty="0" smtClean="0"/>
              <a:t>Lehrplan mit Jahrgangszielen</a:t>
            </a:r>
          </a:p>
          <a:p>
            <a:pPr>
              <a:spcAft>
                <a:spcPts val="400"/>
              </a:spcAft>
            </a:pPr>
            <a:r>
              <a:rPr lang="de-CH" sz="1200" kern="1200" dirty="0" err="1" smtClean="0">
                <a:solidFill>
                  <a:schemeClr val="tx1"/>
                </a:solidFill>
                <a:effectLst/>
                <a:latin typeface="+mn-lt"/>
                <a:ea typeface="+mn-ea"/>
                <a:cs typeface="+mn-cs"/>
              </a:rPr>
              <a:t>Intiativtext</a:t>
            </a:r>
            <a:r>
              <a:rPr lang="de-CH" sz="1200" kern="1200" baseline="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rPr>
              <a:t>Abs. 3 Der Regierungsrat erstellt für den Kindergarten einen Rahmenlehrplan als Vorbereitung für die Primarschule. </a:t>
            </a:r>
          </a:p>
          <a:p>
            <a:pPr>
              <a:spcAft>
                <a:spcPts val="400"/>
              </a:spcAft>
            </a:pPr>
            <a:r>
              <a:rPr lang="de-CH" sz="1200" kern="1200" dirty="0" smtClean="0">
                <a:solidFill>
                  <a:schemeClr val="tx1"/>
                </a:solidFill>
                <a:effectLst/>
                <a:latin typeface="+mn-lt"/>
                <a:ea typeface="+mn-ea"/>
                <a:cs typeface="+mn-cs"/>
              </a:rPr>
              <a:t>Entgegen der verbreiteten Annahme waren und sind </a:t>
            </a:r>
            <a:r>
              <a:rPr lang="de-CH" sz="1200" i="1" kern="1200" dirty="0" smtClean="0">
                <a:solidFill>
                  <a:schemeClr val="tx1"/>
                </a:solidFill>
                <a:effectLst/>
                <a:latin typeface="+mn-lt"/>
                <a:ea typeface="+mn-ea"/>
                <a:cs typeface="+mn-cs"/>
              </a:rPr>
              <a:t>Jahrgangsziele</a:t>
            </a:r>
            <a:r>
              <a:rPr lang="de-CH" sz="1200" kern="1200" dirty="0" smtClean="0">
                <a:solidFill>
                  <a:schemeClr val="tx1"/>
                </a:solidFill>
                <a:effectLst/>
                <a:latin typeface="+mn-lt"/>
                <a:ea typeface="+mn-ea"/>
                <a:cs typeface="+mn-cs"/>
              </a:rPr>
              <a:t> an der Volksschule nicht die Regel. Schon im Lehrplan 1972 wurden die Ziele für die meisten Fächer über mehrere Jahre festgelegt. Die Ziele und Inhalte für die Fächer wie Deutsch, Englisch, Realien, Gestalten, Bewegung und Sport und Musik werden für zwei oder gar mehrere Schuljahre festgelegt.</a:t>
            </a:r>
          </a:p>
          <a:p>
            <a:pPr>
              <a:spcAft>
                <a:spcPts val="400"/>
              </a:spcAft>
            </a:pPr>
            <a:endParaRPr lang="de-CH" sz="1200" kern="1200" dirty="0" smtClean="0">
              <a:solidFill>
                <a:schemeClr val="tx1"/>
              </a:solidFill>
              <a:effectLst/>
              <a:latin typeface="+mn-lt"/>
              <a:ea typeface="+mn-ea"/>
              <a:cs typeface="+mn-cs"/>
            </a:endParaRPr>
          </a:p>
        </p:txBody>
      </p:sp>
      <p:sp>
        <p:nvSpPr>
          <p:cNvPr id="3" name="Datumsplatzhalter 2"/>
          <p:cNvSpPr>
            <a:spLocks noGrp="1"/>
          </p:cNvSpPr>
          <p:nvPr>
            <p:ph type="dt" idx="12"/>
          </p:nvPr>
        </p:nvSpPr>
        <p:spPr/>
        <p:txBody>
          <a:bodyPr/>
          <a:lstStyle/>
          <a:p>
            <a:r>
              <a:rPr lang="de-DE" smtClean="0"/>
              <a:t>11.12.2015</a:t>
            </a:r>
            <a:endParaRPr lang="de-CH" dirty="0"/>
          </a:p>
        </p:txBody>
      </p:sp>
      <p:sp>
        <p:nvSpPr>
          <p:cNvPr id="6" name="Fußzeilenplatzhalter 5"/>
          <p:cNvSpPr>
            <a:spLocks noGrp="1"/>
          </p:cNvSpPr>
          <p:nvPr>
            <p:ph type="ftr" sz="quarter" idx="13"/>
          </p:nvPr>
        </p:nvSpPr>
        <p:spPr/>
        <p:txBody>
          <a:bodyPr/>
          <a:lstStyle/>
          <a:p>
            <a:r>
              <a:rPr lang="de-CH" smtClean="0"/>
              <a:t>Erweiterte GL</a:t>
            </a:r>
            <a:endParaRPr lang="de-CH" dirty="0"/>
          </a:p>
        </p:txBody>
      </p:sp>
      <p:sp>
        <p:nvSpPr>
          <p:cNvPr id="7" name="Kopfzeilenplatzhalter 6"/>
          <p:cNvSpPr>
            <a:spLocks noGrp="1"/>
          </p:cNvSpPr>
          <p:nvPr>
            <p:ph type="hdr" sz="quarter" idx="14"/>
          </p:nvPr>
        </p:nvSpPr>
        <p:spPr/>
        <p:txBody>
          <a:bodyPr/>
          <a:lstStyle/>
          <a:p>
            <a:r>
              <a:rPr lang="de-CH" smtClean="0"/>
              <a:t>Lehrplan 21</a:t>
            </a:r>
            <a:endParaRPr lang="de-CH" dirty="0"/>
          </a:p>
        </p:txBody>
      </p:sp>
    </p:spTree>
    <p:extLst>
      <p:ext uri="{BB962C8B-B14F-4D97-AF65-F5344CB8AC3E}">
        <p14:creationId xmlns:p14="http://schemas.microsoft.com/office/powerpoint/2010/main" val="1767698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Haben Sie Fragen?</a:t>
            </a:r>
            <a:endParaRPr lang="de-CH"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36</a:t>
            </a:fld>
            <a:endParaRPr lang="de-DE" dirty="0"/>
          </a:p>
        </p:txBody>
      </p:sp>
    </p:spTree>
    <p:extLst>
      <p:ext uri="{BB962C8B-B14F-4D97-AF65-F5344CB8AC3E}">
        <p14:creationId xmlns:p14="http://schemas.microsoft.com/office/powerpoint/2010/main" val="4200377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37</a:t>
            </a:fld>
            <a:endParaRPr lang="de-DE" dirty="0"/>
          </a:p>
        </p:txBody>
      </p:sp>
    </p:spTree>
    <p:extLst>
      <p:ext uri="{BB962C8B-B14F-4D97-AF65-F5344CB8AC3E}">
        <p14:creationId xmlns:p14="http://schemas.microsoft.com/office/powerpoint/2010/main" val="4200377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None/>
              <a:tabLst/>
              <a:defRPr/>
            </a:pPr>
            <a:r>
              <a:rPr lang="de-CH" sz="1200" dirty="0" smtClean="0"/>
              <a:t>Diese</a:t>
            </a:r>
            <a:r>
              <a:rPr lang="de-CH" sz="1200" baseline="0" dirty="0" smtClean="0"/>
              <a:t> Folie ist eine der wichtigsten heute Abend. Hier geht es um die Möglichkeit am Lehrplan notwenige Anpassungen vorzunehmen. In der Diskussionsrunde in der Gruppe haben Sie nachher Gelegenheit, Ihre Fragen und Vorstellungen einzubringen. Was ist Ihnen aus dem heutigen Wissenstand heraus wichtig. </a:t>
            </a:r>
          </a:p>
          <a:p>
            <a:pPr marL="0" marR="0" lvl="1" indent="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None/>
              <a:tabLst/>
              <a:defRPr/>
            </a:pPr>
            <a:endParaRPr lang="de-CH" sz="1200" dirty="0" smtClean="0"/>
          </a:p>
          <a:p>
            <a:pPr marL="0" marR="0" lvl="1" indent="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None/>
              <a:tabLst/>
              <a:defRPr/>
            </a:pPr>
            <a:r>
              <a:rPr lang="de-CH" sz="1200" dirty="0" smtClean="0"/>
              <a:t>Wir legen den </a:t>
            </a:r>
            <a:r>
              <a:rPr lang="de-CH" sz="1200" b="1" dirty="0" smtClean="0"/>
              <a:t>Umsetzungszeitpunkt</a:t>
            </a:r>
            <a:r>
              <a:rPr lang="de-CH" sz="1200" dirty="0" smtClean="0"/>
              <a:t> fest</a:t>
            </a:r>
            <a:r>
              <a:rPr lang="de-DE" sz="1200" dirty="0" smtClean="0"/>
              <a:t>; 2020, Wir </a:t>
            </a:r>
            <a:r>
              <a:rPr lang="de-DE" sz="1200" b="1" dirty="0" smtClean="0"/>
              <a:t>setzen </a:t>
            </a:r>
            <a:r>
              <a:rPr lang="de-DE" sz="1200" dirty="0" smtClean="0"/>
              <a:t>den </a:t>
            </a:r>
            <a:r>
              <a:rPr lang="de-CH" sz="1200" dirty="0" smtClean="0"/>
              <a:t>Lehrplan 21 gemäss Gesetzgebung </a:t>
            </a:r>
            <a:r>
              <a:rPr lang="de-CH" sz="1200" b="1" dirty="0" smtClean="0"/>
              <a:t>um </a:t>
            </a:r>
            <a:r>
              <a:rPr lang="de-CH" sz="1200" dirty="0" smtClean="0"/>
              <a:t>(Bericht an RR, Antrag an GR für Finanzierung) Einführung des Lehrplans 21 gemäss Gesetzgebung </a:t>
            </a:r>
          </a:p>
          <a:p>
            <a:pPr marL="0" marR="0" lvl="1" indent="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None/>
              <a:tabLst/>
              <a:defRPr/>
            </a:pPr>
            <a:r>
              <a:rPr lang="de-DE" sz="1200" dirty="0" smtClean="0"/>
              <a:t>Wir legen die </a:t>
            </a:r>
            <a:r>
              <a:rPr lang="de-DE" sz="1200" b="1" dirty="0" smtClean="0"/>
              <a:t>Fremdsprachenfolge</a:t>
            </a:r>
            <a:r>
              <a:rPr lang="de-DE" sz="1200" dirty="0" smtClean="0"/>
              <a:t> fest und den Zeitpunkt der Einführung F an der 5. PS; 2020</a:t>
            </a:r>
            <a:r>
              <a:rPr lang="de-DE" sz="1200" baseline="0" dirty="0" smtClean="0"/>
              <a:t> </a:t>
            </a:r>
            <a:r>
              <a:rPr lang="de-CH" sz="1200" dirty="0" smtClean="0">
                <a:ea typeface="ＭＳ Ｐゴシック" pitchFamily="34" charset="-128"/>
              </a:rPr>
              <a:t>zum selben Zeitpunkt, wegen Stundentafel</a:t>
            </a:r>
            <a:endParaRPr lang="de-DE" sz="1200" dirty="0" smtClean="0"/>
          </a:p>
          <a:p>
            <a:pPr marL="0" indent="0">
              <a:spcAft>
                <a:spcPts val="562"/>
              </a:spcAft>
              <a:buClr>
                <a:schemeClr val="accent4">
                  <a:lumMod val="75000"/>
                </a:schemeClr>
              </a:buClr>
              <a:buFont typeface="Arial" pitchFamily="34" charset="0"/>
              <a:buNone/>
            </a:pPr>
            <a:r>
              <a:rPr lang="de-DE" sz="1200" dirty="0" smtClean="0"/>
              <a:t>Wir erstellen die </a:t>
            </a:r>
            <a:r>
              <a:rPr lang="de-DE" sz="1200" b="1" dirty="0" smtClean="0">
                <a:solidFill>
                  <a:schemeClr val="accent4">
                    <a:lumMod val="75000"/>
                  </a:schemeClr>
                </a:solidFill>
              </a:rPr>
              <a:t>Stundentafel </a:t>
            </a:r>
            <a:r>
              <a:rPr lang="de-DE" sz="1200" b="0" dirty="0" smtClean="0">
                <a:solidFill>
                  <a:schemeClr val="accent4">
                    <a:lumMod val="75000"/>
                  </a:schemeClr>
                </a:solidFill>
              </a:rPr>
              <a:t>für alle Stufen: dies geschieht </a:t>
            </a:r>
            <a:r>
              <a:rPr lang="de-DE" sz="1200" dirty="0" smtClean="0"/>
              <a:t>in Zusammenarbeit mit den Verbänden, es </a:t>
            </a:r>
            <a:r>
              <a:rPr lang="de-CH" sz="1200" dirty="0" smtClean="0"/>
              <a:t>bedingt mehr Lektionen und damit Zusatzkosten, Genehmigung durch Grossen Rat </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Ist die Umsetzung des Lehrplans 21 mit den bestehenden Lektionen möglich? Falls ja, was bedeutet dies (bspw. Kompetenzerreichung) konkret?</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Es gibt eine strukturelle und eine inhaltliche Anpassung der Stundentafel. Die strukturelle ist dringend notwendig. Nicht in allen Kantonen haben sie gleich viele Lektionen. </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Bei den Stundentafeln braucht es Anpassungen an die Rahmenbedingungen wie sie der LP21 vorsieht. </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Soll die Unterrichtszeit erhöht werden? In welchen Stufen?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In der Primarstufe besteht betreffend Unterrichtszeit Handlungsbedarf. </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In der Oberstufe haben die </a:t>
            </a:r>
            <a:r>
              <a:rPr lang="de-CH" sz="1200" kern="1200" dirty="0" err="1" smtClean="0">
                <a:solidFill>
                  <a:schemeClr val="tx1"/>
                </a:solidFill>
                <a:effectLst/>
                <a:latin typeface="+mn-lt"/>
                <a:ea typeface="+mn-ea"/>
                <a:cs typeface="+mn-cs"/>
              </a:rPr>
              <a:t>RealschülerInnen</a:t>
            </a:r>
            <a:r>
              <a:rPr lang="de-CH" sz="1200" kern="1200" dirty="0" smtClean="0">
                <a:solidFill>
                  <a:schemeClr val="tx1"/>
                </a:solidFill>
                <a:effectLst/>
                <a:latin typeface="+mn-lt"/>
                <a:ea typeface="+mn-ea"/>
                <a:cs typeface="+mn-cs"/>
              </a:rPr>
              <a:t> am wenigsten Lektionen und am meisten Absenzen. Die Pflichtlektionen in der 1. Klasse Real betragen 26, die restlichen Lektionen werden über Wahlfächer besucht. Durchschnittlich besuchen </a:t>
            </a:r>
            <a:r>
              <a:rPr lang="de-CH" sz="1200" kern="1200" dirty="0" err="1" smtClean="0">
                <a:solidFill>
                  <a:schemeClr val="tx1"/>
                </a:solidFill>
                <a:effectLst/>
                <a:latin typeface="+mn-lt"/>
                <a:ea typeface="+mn-ea"/>
                <a:cs typeface="+mn-cs"/>
              </a:rPr>
              <a:t>RealschülerInnen</a:t>
            </a:r>
            <a:r>
              <a:rPr lang="de-CH" sz="1200" kern="1200" dirty="0" smtClean="0">
                <a:solidFill>
                  <a:schemeClr val="tx1"/>
                </a:solidFill>
                <a:effectLst/>
                <a:latin typeface="+mn-lt"/>
                <a:ea typeface="+mn-ea"/>
                <a:cs typeface="+mn-cs"/>
              </a:rPr>
              <a:t> ca. 31 Lektionen. </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Sollen die Stundentafel der drei Leistungszüge gleich sein, einander angenähert, völlig verschieden sein?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Egal wie die Abstimmung im Frühling 2017 ausgeht – es gibt Handlungsbedarf. </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Die Stundendotation der Primar- und Oberstufe muss neu geregelt werden. Es kann nicht sein, dass LP21 mit den heutigen Ressourcen umgesetzt wird. </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Die Verbände müssen mit einbezogen werden. </a:t>
            </a:r>
          </a:p>
          <a:p>
            <a:pPr marL="0" indent="0">
              <a:spcAft>
                <a:spcPts val="562"/>
              </a:spcAft>
              <a:buClr>
                <a:schemeClr val="accent4">
                  <a:lumMod val="75000"/>
                </a:schemeClr>
              </a:buClr>
              <a:buFont typeface="Arial" pitchFamily="34" charset="0"/>
              <a:buNone/>
            </a:pPr>
            <a:endParaRPr lang="de-CH" sz="1200" dirty="0" smtClean="0"/>
          </a:p>
          <a:p>
            <a:pPr marL="0" indent="0">
              <a:spcAft>
                <a:spcPts val="562"/>
              </a:spcAft>
              <a:buClr>
                <a:schemeClr val="accent4">
                  <a:lumMod val="75000"/>
                </a:schemeClr>
              </a:buClr>
              <a:buFont typeface="Arial" pitchFamily="34" charset="0"/>
              <a:buNone/>
            </a:pPr>
            <a:r>
              <a:rPr lang="de-CH" sz="1200" dirty="0" smtClean="0"/>
              <a:t>Der Kanton AG kann </a:t>
            </a:r>
            <a:r>
              <a:rPr lang="de-CH" sz="1200" b="1" dirty="0" smtClean="0"/>
              <a:t>inhaltliche Anpassungen </a:t>
            </a:r>
            <a:r>
              <a:rPr lang="de-CH" sz="1200" b="0" dirty="0" smtClean="0"/>
              <a:t>in Form von Änderungen</a:t>
            </a:r>
            <a:r>
              <a:rPr lang="de-CH" sz="1200" b="1" dirty="0" smtClean="0"/>
              <a:t>,</a:t>
            </a:r>
            <a:r>
              <a:rPr lang="de-CH" sz="1200" b="1" baseline="0" dirty="0" smtClean="0"/>
              <a:t> </a:t>
            </a:r>
            <a:r>
              <a:rPr lang="de-CH" sz="1200" dirty="0" smtClean="0"/>
              <a:t>Ergänzungen, Streichungen</a:t>
            </a:r>
            <a:r>
              <a:rPr lang="de-CH" sz="1200" baseline="0" dirty="0" smtClean="0"/>
              <a:t> Umbenennungen usw. </a:t>
            </a:r>
            <a:r>
              <a:rPr lang="de-CH" sz="1200" dirty="0" smtClean="0"/>
              <a:t>vornehmen.</a:t>
            </a:r>
            <a:r>
              <a:rPr lang="de-CH" sz="1200" baseline="0" dirty="0" smtClean="0"/>
              <a:t> </a:t>
            </a:r>
          </a:p>
          <a:p>
            <a:pPr marL="171450" indent="-171450">
              <a:spcAft>
                <a:spcPts val="562"/>
              </a:spcAft>
              <a:buClr>
                <a:schemeClr val="accent4">
                  <a:lumMod val="75000"/>
                </a:schemeClr>
              </a:buClr>
              <a:buFont typeface="Arial" pitchFamily="34" charset="0"/>
              <a:buChar char="•"/>
            </a:pPr>
            <a:r>
              <a:rPr lang="de-CH" sz="1200" baseline="0" dirty="0" smtClean="0"/>
              <a:t>Als Maxime gilt die möglichst hohe Harmonisierung</a:t>
            </a:r>
          </a:p>
          <a:p>
            <a:pPr marL="171450" indent="-171450">
              <a:spcAft>
                <a:spcPts val="562"/>
              </a:spcAft>
              <a:buClr>
                <a:schemeClr val="accent4">
                  <a:lumMod val="75000"/>
                </a:schemeClr>
              </a:buClr>
              <a:buFont typeface="Arial" pitchFamily="34" charset="0"/>
              <a:buChar char="•"/>
            </a:pPr>
            <a:endParaRPr lang="de-DE" sz="1200" dirty="0" smtClean="0"/>
          </a:p>
          <a:p>
            <a:pPr marL="0" marR="0" indent="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None/>
              <a:tabLst/>
              <a:defRPr/>
            </a:pPr>
            <a:r>
              <a:rPr lang="de-DE" sz="1200" dirty="0" smtClean="0"/>
              <a:t>Wir </a:t>
            </a:r>
            <a:r>
              <a:rPr lang="de-CH" sz="1200" dirty="0" smtClean="0"/>
              <a:t>regeln die </a:t>
            </a:r>
            <a:r>
              <a:rPr lang="de-CH" sz="1200" b="1" dirty="0" smtClean="0">
                <a:solidFill>
                  <a:schemeClr val="accent4">
                    <a:lumMod val="75000"/>
                  </a:schemeClr>
                </a:solidFill>
              </a:rPr>
              <a:t>Übergänge</a:t>
            </a:r>
            <a:r>
              <a:rPr lang="de-CH" sz="1200" dirty="0" smtClean="0">
                <a:solidFill>
                  <a:schemeClr val="accent4">
                    <a:lumMod val="75000"/>
                  </a:schemeClr>
                </a:solidFill>
              </a:rPr>
              <a:t> </a:t>
            </a:r>
            <a:r>
              <a:rPr lang="de-CH" sz="1200" dirty="0" smtClean="0"/>
              <a:t>in die Berufsausbildungen und weiterführende Schulen und </a:t>
            </a:r>
            <a:r>
              <a:rPr lang="de-DE" sz="1200" dirty="0" smtClean="0"/>
              <a:t>definieren die Anforderungen in der </a:t>
            </a:r>
            <a:r>
              <a:rPr lang="de-DE" sz="1200" b="1" dirty="0" smtClean="0">
                <a:solidFill>
                  <a:schemeClr val="accent4">
                    <a:lumMod val="75000"/>
                  </a:schemeClr>
                </a:solidFill>
              </a:rPr>
              <a:t>Oberstufe:</a:t>
            </a:r>
            <a:r>
              <a:rPr lang="de-DE" sz="1200" b="1" dirty="0" smtClean="0">
                <a:solidFill>
                  <a:srgbClr val="009933"/>
                </a:solidFill>
              </a:rPr>
              <a:t> </a:t>
            </a:r>
            <a:r>
              <a:rPr lang="de-DE" sz="1200" dirty="0" smtClean="0"/>
              <a:t>Bezirks-, Sekundar- und Realschulanforderungen</a:t>
            </a:r>
          </a:p>
          <a:p>
            <a:pPr marL="171450" marR="0" lvl="0" indent="-17145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Char char="•"/>
              <a:tabLst/>
              <a:defRPr/>
            </a:pPr>
            <a:r>
              <a:rPr lang="de-CH" sz="1200" kern="1200" dirty="0" smtClean="0">
                <a:solidFill>
                  <a:schemeClr val="tx1"/>
                </a:solidFill>
                <a:effectLst/>
                <a:latin typeface="+mn-lt"/>
                <a:ea typeface="+mn-ea"/>
                <a:cs typeface="+mn-cs"/>
              </a:rPr>
              <a:t>Welche Kompetenzen sind am Ende der Bezirksschule/Sekundarschule/Realschule zu erreichen?</a:t>
            </a:r>
          </a:p>
          <a:p>
            <a:pPr marL="0" marR="0" indent="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None/>
              <a:tabLst/>
              <a:defRPr/>
            </a:pPr>
            <a:endParaRPr lang="de-CH" sz="1200" dirty="0" smtClean="0"/>
          </a:p>
          <a:p>
            <a:pPr marL="0" marR="0" lvl="1" indent="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None/>
              <a:tabLst/>
              <a:defRPr/>
            </a:pPr>
            <a:r>
              <a:rPr lang="de-DE" sz="1200" dirty="0" smtClean="0"/>
              <a:t>Wir prüfen die </a:t>
            </a:r>
            <a:r>
              <a:rPr lang="de-DE" sz="1200" b="1" dirty="0" smtClean="0"/>
              <a:t>ergänzende</a:t>
            </a:r>
            <a:r>
              <a:rPr lang="de-DE" sz="1200" dirty="0" smtClean="0"/>
              <a:t> </a:t>
            </a:r>
            <a:r>
              <a:rPr lang="de-DE" sz="1200" b="1" dirty="0" smtClean="0"/>
              <a:t>Fächer</a:t>
            </a:r>
            <a:r>
              <a:rPr lang="de-DE" sz="1200" dirty="0" smtClean="0"/>
              <a:t> und </a:t>
            </a:r>
            <a:r>
              <a:rPr lang="de-DE" sz="1200" b="1" dirty="0" smtClean="0">
                <a:solidFill>
                  <a:schemeClr val="accent4">
                    <a:lumMod val="75000"/>
                  </a:schemeClr>
                </a:solidFill>
              </a:rPr>
              <a:t>Fachbereiche: </a:t>
            </a:r>
            <a:r>
              <a:rPr lang="de-DE" sz="1200" dirty="0" smtClean="0"/>
              <a:t>z.B. Medien und Informatik, Latein,</a:t>
            </a:r>
            <a:r>
              <a:rPr lang="de-DE" sz="1200" baseline="0" dirty="0" smtClean="0"/>
              <a:t> </a:t>
            </a:r>
            <a:r>
              <a:rPr lang="de-CH" sz="1200" dirty="0" smtClean="0"/>
              <a:t>Wahlfächer, Schulschrift usw.)</a:t>
            </a:r>
          </a:p>
          <a:p>
            <a:pPr marL="171450" marR="0" lvl="1" indent="-17145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Char char="•"/>
              <a:tabLst/>
              <a:defRPr/>
            </a:pPr>
            <a:r>
              <a:rPr lang="de-CH" sz="1200" dirty="0" smtClean="0"/>
              <a:t>Inhaltliche Anpassungen im Lehrplan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Sollen Schwerpunkte gesetzt werden (z.B. MINT)? Welche?</a:t>
            </a:r>
            <a:br>
              <a:rPr lang="de-CH" sz="1200" kern="1200" dirty="0" smtClean="0">
                <a:solidFill>
                  <a:schemeClr val="tx1"/>
                </a:solidFill>
                <a:effectLst/>
                <a:latin typeface="+mn-lt"/>
                <a:ea typeface="+mn-ea"/>
                <a:cs typeface="+mn-cs"/>
              </a:rPr>
            </a:br>
            <a:r>
              <a:rPr lang="de-CH" sz="1200" kern="1200" dirty="0" smtClean="0">
                <a:solidFill>
                  <a:schemeClr val="tx1"/>
                </a:solidFill>
                <a:effectLst/>
                <a:latin typeface="+mn-lt"/>
                <a:ea typeface="+mn-ea"/>
                <a:cs typeface="+mn-cs"/>
              </a:rPr>
              <a:t>MC ist gegen Schwerpunkte. Mint ist eine tolle Sache, aber MC ist dagegen.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Mit den  Mint-Fächern kommen Ansprüche aus der Wirtschaft. Schwerpunkt sollte in der Weiterbildung sein, wie werden naturkundliche Fächer unterrichtet und was muss die Lehrperson unternehmen, dass die </a:t>
            </a:r>
            <a:r>
              <a:rPr lang="de-CH" sz="1200" kern="1200" dirty="0" err="1" smtClean="0">
                <a:solidFill>
                  <a:schemeClr val="tx1"/>
                </a:solidFill>
                <a:effectLst/>
                <a:latin typeface="+mn-lt"/>
                <a:ea typeface="+mn-ea"/>
                <a:cs typeface="+mn-cs"/>
              </a:rPr>
              <a:t>SuS</a:t>
            </a:r>
            <a:r>
              <a:rPr lang="de-CH" sz="1200" kern="1200" dirty="0" smtClean="0">
                <a:solidFill>
                  <a:schemeClr val="tx1"/>
                </a:solidFill>
                <a:effectLst/>
                <a:latin typeface="+mn-lt"/>
                <a:ea typeface="+mn-ea"/>
                <a:cs typeface="+mn-cs"/>
              </a:rPr>
              <a:t> weiterkommen.  </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Gibt es Verschiebungen von Kompetenzen in andere Fächer/Fachbereiche (z.B. Tastaturschreiben)?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Welchen Stellenwert erhalten Wahlfächer? In welchen Klassen?</a:t>
            </a:r>
          </a:p>
          <a:p>
            <a:pPr marL="0" marR="0" lvl="1" indent="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None/>
              <a:tabLst/>
              <a:defRPr/>
            </a:pPr>
            <a:endParaRPr lang="de-CH" sz="1200" dirty="0" smtClean="0"/>
          </a:p>
          <a:p>
            <a:pPr marL="0" marR="0" indent="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None/>
              <a:tabLst/>
              <a:defRPr/>
            </a:pPr>
            <a:r>
              <a:rPr lang="de-DE" sz="1200" dirty="0" smtClean="0"/>
              <a:t>Wir sorgen für eine klare </a:t>
            </a:r>
            <a:r>
              <a:rPr lang="de-DE" sz="1200" b="1" dirty="0" smtClean="0"/>
              <a:t>Beurteilungspraxis </a:t>
            </a:r>
            <a:r>
              <a:rPr lang="de-DE" sz="1200" b="0" dirty="0" smtClean="0"/>
              <a:t>und passen bei Bedarf </a:t>
            </a:r>
            <a:r>
              <a:rPr lang="de-DE" sz="1200" dirty="0" smtClean="0"/>
              <a:t>die </a:t>
            </a:r>
            <a:r>
              <a:rPr lang="de-DE" sz="1200" b="1" dirty="0" smtClean="0">
                <a:solidFill>
                  <a:schemeClr val="accent4">
                    <a:lumMod val="75000"/>
                  </a:schemeClr>
                </a:solidFill>
              </a:rPr>
              <a:t>Zeugnisformulare</a:t>
            </a:r>
            <a:r>
              <a:rPr lang="de-DE" sz="1200" dirty="0" smtClean="0">
                <a:solidFill>
                  <a:schemeClr val="accent4">
                    <a:lumMod val="75000"/>
                  </a:schemeClr>
                </a:solidFill>
              </a:rPr>
              <a:t> </a:t>
            </a:r>
            <a:r>
              <a:rPr lang="de-DE" sz="1200" dirty="0" smtClean="0"/>
              <a:t>an (Beurteilungskonzept)</a:t>
            </a:r>
            <a:r>
              <a:rPr lang="de-CH" sz="1200" dirty="0" smtClean="0"/>
              <a:t>. Eine Beurteilung mit Noten bleibt auch mit dem Lehrplan 21 möglich.</a:t>
            </a:r>
          </a:p>
          <a:p>
            <a:pPr marL="171450" marR="0" lvl="0" indent="-17145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Char char="•"/>
              <a:tabLst/>
              <a:defRPr/>
            </a:pPr>
            <a:r>
              <a:rPr lang="de-CH" sz="1200" kern="1200" dirty="0" smtClean="0">
                <a:solidFill>
                  <a:schemeClr val="tx1"/>
                </a:solidFill>
                <a:effectLst/>
                <a:latin typeface="+mn-lt"/>
                <a:ea typeface="+mn-ea"/>
                <a:cs typeface="+mn-cs"/>
              </a:rPr>
              <a:t>Welche Abstimmung braucht es zwischen den Beurteilungsinstrumenten und Zeugnissen? </a:t>
            </a:r>
          </a:p>
          <a:p>
            <a:pPr marL="171450" marR="0" lvl="0" indent="-17145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Char char="•"/>
              <a:tabLst/>
              <a:defRPr/>
            </a:pPr>
            <a:r>
              <a:rPr lang="de-CH" sz="1200" kern="1200" dirty="0" smtClean="0">
                <a:solidFill>
                  <a:schemeClr val="tx1"/>
                </a:solidFill>
                <a:effectLst/>
                <a:latin typeface="+mn-lt"/>
                <a:ea typeface="+mn-ea"/>
                <a:cs typeface="+mn-cs"/>
              </a:rPr>
              <a:t>Was braucht es, um Rechtssicherheit für die Beurteilung in Bezug auf Kompetenzorientierung zu schaffen?</a:t>
            </a:r>
          </a:p>
          <a:p>
            <a:pPr marL="0" marR="0" indent="0" algn="l" defTabSz="914400" rtl="0" eaLnBrk="1" fontAlgn="auto" latinLnBrk="0" hangingPunct="1">
              <a:lnSpc>
                <a:spcPct val="100000"/>
              </a:lnSpc>
              <a:spcBef>
                <a:spcPts val="0"/>
              </a:spcBef>
              <a:spcAft>
                <a:spcPts val="562"/>
              </a:spcAft>
              <a:buClr>
                <a:schemeClr val="accent4">
                  <a:lumMod val="75000"/>
                </a:schemeClr>
              </a:buClr>
              <a:buSzTx/>
              <a:buFont typeface="Arial" pitchFamily="34" charset="0"/>
              <a:buNone/>
              <a:tabLst/>
              <a:defRPr/>
            </a:pPr>
            <a:endParaRPr lang="de-DE" sz="1200" b="1" dirty="0" smtClean="0"/>
          </a:p>
          <a:p>
            <a:pPr marL="0" marR="0" indent="0" algn="l" defTabSz="914400" rtl="0" eaLnBrk="1" fontAlgn="auto" latinLnBrk="0" hangingPunct="1">
              <a:lnSpc>
                <a:spcPct val="100000"/>
              </a:lnSpc>
              <a:spcBef>
                <a:spcPts val="0"/>
              </a:spcBef>
              <a:spcAft>
                <a:spcPts val="0"/>
              </a:spcAft>
              <a:buClr>
                <a:schemeClr val="accent4">
                  <a:lumMod val="75000"/>
                </a:schemeClr>
              </a:buClr>
              <a:buSzTx/>
              <a:buFont typeface="Arial" pitchFamily="34" charset="0"/>
              <a:buNone/>
              <a:tabLst/>
              <a:defRPr/>
            </a:pPr>
            <a:r>
              <a:rPr lang="de-CH" sz="1200" dirty="0" smtClean="0"/>
              <a:t>Wir passen die </a:t>
            </a:r>
            <a:r>
              <a:rPr lang="de-CH" sz="1200" b="1" dirty="0" smtClean="0">
                <a:solidFill>
                  <a:schemeClr val="accent4">
                    <a:lumMod val="75000"/>
                  </a:schemeClr>
                </a:solidFill>
              </a:rPr>
              <a:t>Aufgabensammlung und Checks </a:t>
            </a:r>
            <a:r>
              <a:rPr lang="de-CH" sz="1200" dirty="0" smtClean="0"/>
              <a:t>an und prüfen die obligatorischen </a:t>
            </a:r>
            <a:r>
              <a:rPr lang="de-CH" sz="1200" b="1" dirty="0" smtClean="0">
                <a:solidFill>
                  <a:schemeClr val="accent4">
                    <a:lumMod val="75000"/>
                  </a:schemeClr>
                </a:solidFill>
              </a:rPr>
              <a:t>Lehrmittel.</a:t>
            </a:r>
            <a:r>
              <a:rPr lang="de-CH" sz="1200" b="1" baseline="0" dirty="0" smtClean="0">
                <a:solidFill>
                  <a:schemeClr val="accent4">
                    <a:lumMod val="75000"/>
                  </a:schemeClr>
                </a:solidFill>
              </a:rPr>
              <a:t> </a:t>
            </a:r>
            <a:r>
              <a:rPr lang="de-CH" sz="1200" dirty="0" smtClean="0"/>
              <a:t>Die D-EDK hat von Beginn weg – und auch auf Aufforderung des LCH – das Augenmerk auf die Lehrmittel gerichtet – im Wissen darum, dass in der Schule mit Lehrmitteln und nicht mit Lehrplänen gearbeitet wird. Die </a:t>
            </a:r>
            <a:r>
              <a:rPr lang="de-CH" sz="1200" dirty="0" err="1" smtClean="0"/>
              <a:t>ilz</a:t>
            </a:r>
            <a:r>
              <a:rPr lang="de-CH" sz="1200" dirty="0" smtClean="0"/>
              <a:t> hat eine </a:t>
            </a:r>
            <a:r>
              <a:rPr lang="de-CH" sz="1200" dirty="0" err="1" smtClean="0"/>
              <a:t>Bestandesaufnahme</a:t>
            </a:r>
            <a:r>
              <a:rPr lang="de-CH" sz="1200" dirty="0" smtClean="0"/>
              <a:t> des vorhandenen Sortiments erstellt. </a:t>
            </a:r>
            <a:r>
              <a:rPr lang="de-CH" sz="1200" b="0" baseline="0" dirty="0" smtClean="0">
                <a:solidFill>
                  <a:schemeClr val="accent4">
                    <a:lumMod val="75000"/>
                  </a:schemeClr>
                </a:solidFill>
              </a:rPr>
              <a:t>Es werden auch neue Lehrmittel </a:t>
            </a:r>
            <a:r>
              <a:rPr lang="de-CH" sz="1200" dirty="0" smtClean="0"/>
              <a:t>müssen (z.B. Natur und Technik)</a:t>
            </a:r>
            <a:r>
              <a:rPr lang="de-CH" sz="1200" baseline="0" dirty="0" smtClean="0"/>
              <a:t> </a:t>
            </a:r>
            <a:r>
              <a:rPr lang="de-CH" sz="1200" b="0" baseline="0" dirty="0" smtClean="0">
                <a:solidFill>
                  <a:schemeClr val="accent4">
                    <a:lumMod val="75000"/>
                  </a:schemeClr>
                </a:solidFill>
              </a:rPr>
              <a:t>erarbeitet.</a:t>
            </a:r>
            <a:endParaRPr lang="de-CH" sz="1200" b="0" dirty="0" smtClean="0"/>
          </a:p>
          <a:p>
            <a:pPr marL="0" marR="0" indent="0" algn="l" defTabSz="914400" rtl="0" eaLnBrk="1" fontAlgn="auto" latinLnBrk="0" hangingPunct="1">
              <a:lnSpc>
                <a:spcPct val="100000"/>
              </a:lnSpc>
              <a:spcBef>
                <a:spcPts val="0"/>
              </a:spcBef>
              <a:spcAft>
                <a:spcPts val="0"/>
              </a:spcAft>
              <a:buClr>
                <a:schemeClr val="accent4">
                  <a:lumMod val="75000"/>
                </a:schemeClr>
              </a:buClr>
              <a:buSzTx/>
              <a:buFont typeface="Arial" pitchFamily="34" charset="0"/>
              <a:buNone/>
              <a:tabLst/>
              <a:defRPr/>
            </a:pPr>
            <a:r>
              <a:rPr lang="de-DE" sz="1200" dirty="0" smtClean="0"/>
              <a:t>Wir bestellen das </a:t>
            </a:r>
            <a:r>
              <a:rPr lang="de-DE" sz="1200" b="1" dirty="0" smtClean="0">
                <a:solidFill>
                  <a:schemeClr val="accent4">
                    <a:lumMod val="75000"/>
                  </a:schemeClr>
                </a:solidFill>
              </a:rPr>
              <a:t>Weiterbildungsangebot und</a:t>
            </a:r>
            <a:r>
              <a:rPr lang="de-DE" sz="1200" b="1" baseline="0" dirty="0" smtClean="0">
                <a:solidFill>
                  <a:schemeClr val="accent4">
                    <a:lumMod val="75000"/>
                  </a:schemeClr>
                </a:solidFill>
              </a:rPr>
              <a:t> </a:t>
            </a:r>
            <a:r>
              <a:rPr lang="de-DE" sz="1200" b="0" dirty="0" smtClean="0">
                <a:solidFill>
                  <a:schemeClr val="accent4">
                    <a:lumMod val="75000"/>
                  </a:schemeClr>
                </a:solidFill>
              </a:rPr>
              <a:t>sorgen für</a:t>
            </a:r>
            <a:r>
              <a:rPr lang="de-DE" sz="1200" b="1" dirty="0" smtClean="0">
                <a:solidFill>
                  <a:schemeClr val="accent4">
                    <a:lumMod val="75000"/>
                  </a:schemeClr>
                </a:solidFill>
              </a:rPr>
              <a:t> Beratung </a:t>
            </a:r>
            <a:r>
              <a:rPr lang="de-DE" sz="1200" b="0" dirty="0" smtClean="0">
                <a:solidFill>
                  <a:schemeClr val="accent4">
                    <a:lumMod val="75000"/>
                  </a:schemeClr>
                </a:solidFill>
              </a:rPr>
              <a:t>und </a:t>
            </a:r>
            <a:r>
              <a:rPr lang="de-DE" sz="1200" b="1" dirty="0" smtClean="0">
                <a:solidFill>
                  <a:schemeClr val="accent4">
                    <a:lumMod val="75000"/>
                  </a:schemeClr>
                </a:solidFill>
              </a:rPr>
              <a:t>Unterstützung sowie </a:t>
            </a:r>
            <a:r>
              <a:rPr lang="de-CH" sz="1200" dirty="0" smtClean="0"/>
              <a:t>didaktische </a:t>
            </a:r>
            <a:r>
              <a:rPr lang="de-CH" sz="1200" b="1" dirty="0" smtClean="0">
                <a:solidFill>
                  <a:schemeClr val="accent4">
                    <a:lumMod val="75000"/>
                  </a:schemeClr>
                </a:solidFill>
              </a:rPr>
              <a:t>Handreichungen</a:t>
            </a:r>
            <a:r>
              <a:rPr lang="de-CH" sz="1200" dirty="0" smtClean="0">
                <a:solidFill>
                  <a:schemeClr val="accent4">
                    <a:lumMod val="75000"/>
                  </a:schemeClr>
                </a:solidFill>
              </a:rPr>
              <a:t> </a:t>
            </a:r>
            <a:r>
              <a:rPr lang="de-CH" sz="1200" dirty="0" smtClean="0"/>
              <a:t>zum Lehrplan</a:t>
            </a:r>
          </a:p>
          <a:p>
            <a:pPr marL="171450" marR="0" indent="-171450" algn="l" defTabSz="914400" rtl="0" eaLnBrk="1" fontAlgn="auto" latinLnBrk="0" hangingPunct="1">
              <a:lnSpc>
                <a:spcPct val="100000"/>
              </a:lnSpc>
              <a:spcBef>
                <a:spcPts val="0"/>
              </a:spcBef>
              <a:spcAft>
                <a:spcPts val="0"/>
              </a:spcAft>
              <a:buClr>
                <a:schemeClr val="accent4">
                  <a:lumMod val="75000"/>
                </a:schemeClr>
              </a:buClr>
              <a:buSzTx/>
              <a:buFont typeface="Arial" pitchFamily="34" charset="0"/>
              <a:buChar char="•"/>
              <a:tabLst/>
              <a:defRPr/>
            </a:pPr>
            <a:r>
              <a:rPr lang="de-CH" sz="1200" kern="1200" dirty="0" smtClean="0">
                <a:solidFill>
                  <a:schemeClr val="tx1"/>
                </a:solidFill>
                <a:effectLst/>
                <a:latin typeface="+mn-lt"/>
                <a:ea typeface="+mn-ea"/>
                <a:cs typeface="+mn-cs"/>
              </a:rPr>
              <a:t>Welche Weiterbildungsformate braucht es für Lehrpersonen und Schulleitungen?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Wie viel Zeit soll jährlich in WB für den Lehrplan investiert werden?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Gibt es Elemente der WB, welche von allen Lehrpersonen besucht werden müssen?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Welche Einführungen von Lehrmitteln sind vorzusehen?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Welche Rahmenbedingungen braucht es für Zertifikatslehrgänge/CAS?</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Was braucht es, um Rechtssicherheit für die Beurteilung in Bezug auf Kompetenzorientierung zu schaffen?</a:t>
            </a:r>
          </a:p>
          <a:p>
            <a:pPr marL="171450" lvl="0" indent="-171450">
              <a:buFont typeface="Arial" panose="020B0604020202020204" pitchFamily="34" charset="0"/>
              <a:buChar char="•"/>
            </a:pPr>
            <a:r>
              <a:rPr lang="de-CH" sz="1200" kern="1200" dirty="0" smtClean="0">
                <a:solidFill>
                  <a:schemeClr val="tx1"/>
                </a:solidFill>
                <a:effectLst/>
                <a:latin typeface="+mn-lt"/>
                <a:ea typeface="+mn-ea"/>
                <a:cs typeface="+mn-cs"/>
              </a:rPr>
              <a:t>Welche Abstimmung braucht es zwischen den Beurteilungsinstrumenten und Zeugnissen? </a:t>
            </a:r>
          </a:p>
          <a:p>
            <a:pPr marL="171450" lvl="0" indent="-171450">
              <a:buFont typeface="Arial" panose="020B0604020202020204" pitchFamily="34" charset="0"/>
              <a:buChar char="•"/>
            </a:pPr>
            <a:endParaRPr lang="de-CH"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de-CH"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accent4">
                  <a:lumMod val="75000"/>
                </a:schemeClr>
              </a:buClr>
              <a:buSzTx/>
              <a:buFont typeface="Arial" pitchFamily="34" charset="0"/>
              <a:buNone/>
              <a:tabLst/>
              <a:defRPr/>
            </a:pPr>
            <a:endParaRPr lang="de-CH" sz="1200" dirty="0" smtClean="0"/>
          </a:p>
          <a:p>
            <a:endParaRPr lang="de-CH" sz="1200" dirty="0" smtClean="0"/>
          </a:p>
          <a:p>
            <a:pPr marL="0" marR="0" indent="0" algn="l" defTabSz="914400" rtl="0" eaLnBrk="1" fontAlgn="auto" latinLnBrk="0" hangingPunct="1">
              <a:lnSpc>
                <a:spcPct val="100000"/>
              </a:lnSpc>
              <a:spcBef>
                <a:spcPts val="0"/>
              </a:spcBef>
              <a:spcAft>
                <a:spcPts val="0"/>
              </a:spcAft>
              <a:buClr>
                <a:schemeClr val="accent4">
                  <a:lumMod val="75000"/>
                </a:schemeClr>
              </a:buClr>
              <a:buSzTx/>
              <a:buFont typeface="Arial" pitchFamily="34" charset="0"/>
              <a:buNone/>
              <a:tabLst/>
              <a:defRPr/>
            </a:pPr>
            <a:endParaRPr lang="de-CH" sz="1200" dirty="0" smtClean="0"/>
          </a:p>
          <a:p>
            <a:pPr marL="0" indent="0">
              <a:buClr>
                <a:schemeClr val="accent4">
                  <a:lumMod val="75000"/>
                </a:schemeClr>
              </a:buClr>
              <a:buFont typeface="Arial" pitchFamily="34" charset="0"/>
              <a:buNone/>
            </a:pPr>
            <a:endParaRPr lang="de-DE" sz="1200" b="1" dirty="0" smtClean="0">
              <a:solidFill>
                <a:schemeClr val="accent4">
                  <a:lumMod val="75000"/>
                </a:schemeClr>
              </a:solidFill>
            </a:endParaRPr>
          </a:p>
          <a:p>
            <a:pPr marL="0" indent="0">
              <a:buClr>
                <a:schemeClr val="accent4">
                  <a:lumMod val="75000"/>
                </a:schemeClr>
              </a:buClr>
              <a:buFont typeface="Arial" pitchFamily="34" charset="0"/>
              <a:buNone/>
            </a:pPr>
            <a:endParaRPr lang="de-DE" sz="1200" b="1" dirty="0" smtClean="0">
              <a:solidFill>
                <a:schemeClr val="accent4">
                  <a:lumMod val="75000"/>
                </a:schemeClr>
              </a:solidFill>
            </a:endParaRPr>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38</a:t>
            </a:fld>
            <a:endParaRPr lang="de-DE" dirty="0"/>
          </a:p>
        </p:txBody>
      </p:sp>
      <p:sp>
        <p:nvSpPr>
          <p:cNvPr id="5" name="Datumsplatzhalter 4"/>
          <p:cNvSpPr>
            <a:spLocks noGrp="1"/>
          </p:cNvSpPr>
          <p:nvPr>
            <p:ph type="dt" idx="11"/>
          </p:nvPr>
        </p:nvSpPr>
        <p:spPr/>
        <p:txBody>
          <a:bodyPr/>
          <a:lstStyle/>
          <a:p>
            <a:r>
              <a:rPr lang="de-CH" smtClean="0"/>
              <a:t>16.02.2015</a:t>
            </a:r>
            <a:endParaRPr lang="de-CH" dirty="0"/>
          </a:p>
        </p:txBody>
      </p:sp>
      <p:sp>
        <p:nvSpPr>
          <p:cNvPr id="6" name="Fußzeilenplatzhalter 5"/>
          <p:cNvSpPr>
            <a:spLocks noGrp="1"/>
          </p:cNvSpPr>
          <p:nvPr>
            <p:ph type="ftr" sz="quarter" idx="12"/>
          </p:nvPr>
        </p:nvSpPr>
        <p:spPr/>
        <p:txBody>
          <a:bodyPr/>
          <a:lstStyle/>
          <a:p>
            <a:r>
              <a:rPr lang="de-CH" smtClean="0"/>
              <a:t>VB / FA BKS</a:t>
            </a:r>
            <a:endParaRPr lang="de-CH" dirty="0"/>
          </a:p>
        </p:txBody>
      </p:sp>
      <p:sp>
        <p:nvSpPr>
          <p:cNvPr id="7" name="Kopfzeilenplatzhalter 6"/>
          <p:cNvSpPr>
            <a:spLocks noGrp="1"/>
          </p:cNvSpPr>
          <p:nvPr>
            <p:ph type="hdr" sz="quarter" idx="13"/>
          </p:nvPr>
        </p:nvSpPr>
        <p:spPr/>
        <p:txBody>
          <a:bodyPr/>
          <a:lstStyle/>
          <a:p>
            <a:r>
              <a:rPr lang="de-CH" smtClean="0"/>
              <a:t>Lehrplan 21</a:t>
            </a:r>
            <a:endParaRPr lang="de-CH" dirty="0"/>
          </a:p>
        </p:txBody>
      </p:sp>
    </p:spTree>
    <p:extLst>
      <p:ext uri="{BB962C8B-B14F-4D97-AF65-F5344CB8AC3E}">
        <p14:creationId xmlns:p14="http://schemas.microsoft.com/office/powerpoint/2010/main" val="1857191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100" dirty="0" smtClean="0"/>
              <a:t>Dies ist eine</a:t>
            </a:r>
            <a:r>
              <a:rPr lang="de-CH" sz="1100" baseline="0" dirty="0" smtClean="0"/>
              <a:t> Stundentafel der Oberstufe, welche genau den Planungsannahmen des </a:t>
            </a:r>
            <a:r>
              <a:rPr lang="de-CH" sz="1100" baseline="0" dirty="0" err="1" smtClean="0"/>
              <a:t>Lp</a:t>
            </a:r>
            <a:r>
              <a:rPr lang="de-CH" sz="1100" baseline="0" dirty="0" smtClean="0"/>
              <a:t> 21 entspricht. Nicht eingerechnet sind Wahlfächer wie Latein, Projekte und Recherchen, Italienisch u.a. </a:t>
            </a:r>
            <a:r>
              <a:rPr lang="de-CH" sz="1100" dirty="0" smtClean="0"/>
              <a:t>Für die Einführung des Lehrplans 21 wird der Aargau seine Stundentafeln überprüfen und der Situation des Kantons anpassen.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sz="1100" baseline="0" dirty="0" smtClean="0"/>
              <a:t>80% von der gemäss Planungsannahmen eingesetzten Zeit reichen sollten </a:t>
            </a:r>
            <a:r>
              <a:rPr lang="de-CH" sz="1100" dirty="0" smtClean="0"/>
              <a:t>reichen um</a:t>
            </a:r>
            <a:r>
              <a:rPr lang="de-CH" sz="1100" baseline="0" dirty="0" smtClean="0"/>
              <a:t> </a:t>
            </a:r>
            <a:r>
              <a:rPr lang="de-CH" sz="1100" dirty="0" smtClean="0"/>
              <a:t>die vorgegebenen Lehrplanziele zu erreichen.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sz="1100" dirty="0" smtClean="0"/>
              <a:t>Eine neue Stundentafel wird in Zusammenarbeit mit den Verbänden erstellt. Es gilt auszuhandeln wo und wie viel der AG bei seiner Stundentafel von den</a:t>
            </a:r>
            <a:r>
              <a:rPr lang="de-CH" sz="1100" baseline="0" dirty="0" smtClean="0"/>
              <a:t> Planungsannahmen abweichen will, wo er selber Schwerpunkte setzen möchte (z.B. Naturwissenschaften).</a:t>
            </a:r>
            <a:r>
              <a:rPr lang="de-CH" sz="1100" dirty="0" smtClean="0"/>
              <a:t> </a:t>
            </a:r>
          </a:p>
          <a:p>
            <a:endParaRPr lang="de-CH" sz="1100" dirty="0" smtClean="0"/>
          </a:p>
          <a:p>
            <a:r>
              <a:rPr lang="de-CH" sz="1100" dirty="0" smtClean="0"/>
              <a:t>In roter Farbe</a:t>
            </a:r>
            <a:r>
              <a:rPr lang="de-CH" sz="1100" baseline="0" dirty="0" smtClean="0"/>
              <a:t> sind die Zahl an Lektionen dargestellt, welche heute für die jeweilige Klasse eingesetzt sind. Dort wo es eine Bandbreite in der Primarschule hängt davon ab, ob die gemeinde Blockzeiten hat oder nicht. In der Oberstufe gibt es Differenzen zwischen den Leistungszügen (Real 1: 26 – </a:t>
            </a:r>
            <a:r>
              <a:rPr lang="de-CH" sz="1100" baseline="0" dirty="0" err="1" smtClean="0"/>
              <a:t>Bez</a:t>
            </a:r>
            <a:r>
              <a:rPr lang="de-CH" sz="1100" baseline="0" dirty="0" smtClean="0"/>
              <a:t> 1. 34 / Real 2: 30 – Sek 2: 32 / Real 3: 26 – </a:t>
            </a:r>
            <a:r>
              <a:rPr lang="de-CH" sz="1100" baseline="0" dirty="0" err="1" smtClean="0"/>
              <a:t>Bez</a:t>
            </a:r>
            <a:r>
              <a:rPr lang="de-CH" sz="1100" baseline="0" dirty="0" smtClean="0"/>
              <a:t> 3: 30). </a:t>
            </a:r>
          </a:p>
          <a:p>
            <a:endParaRPr lang="de-CH" sz="1100" dirty="0" smtClean="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39</a:t>
            </a:fld>
            <a:endParaRPr lang="de-DE" dirty="0"/>
          </a:p>
        </p:txBody>
      </p:sp>
    </p:spTree>
    <p:extLst>
      <p:ext uri="{BB962C8B-B14F-4D97-AF65-F5344CB8AC3E}">
        <p14:creationId xmlns:p14="http://schemas.microsoft.com/office/powerpoint/2010/main" val="1174612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CH" sz="900"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40</a:t>
            </a:fld>
            <a:endParaRPr lang="de-DE" dirty="0"/>
          </a:p>
        </p:txBody>
      </p:sp>
    </p:spTree>
    <p:extLst>
      <p:ext uri="{BB962C8B-B14F-4D97-AF65-F5344CB8AC3E}">
        <p14:creationId xmlns:p14="http://schemas.microsoft.com/office/powerpoint/2010/main" val="117461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882213" rtl="0" eaLnBrk="1" fontAlgn="auto" latinLnBrk="0" hangingPunct="1">
              <a:lnSpc>
                <a:spcPct val="100000"/>
              </a:lnSpc>
              <a:spcBef>
                <a:spcPts val="0"/>
              </a:spcBef>
              <a:spcAft>
                <a:spcPts val="0"/>
              </a:spcAft>
              <a:buClrTx/>
              <a:buSzTx/>
              <a:buFontTx/>
              <a:buNone/>
              <a:tabLst/>
              <a:defRPr/>
            </a:pPr>
            <a:r>
              <a:rPr lang="de-CH" sz="1100" dirty="0" smtClean="0">
                <a:effectLst/>
              </a:rPr>
              <a:t>Hier sehen Sie einen Überblick über den aktuellen Stand in den einzelnen Kantonen. Die </a:t>
            </a:r>
            <a:r>
              <a:rPr lang="de-CH" sz="1200" kern="1200" dirty="0" smtClean="0">
                <a:solidFill>
                  <a:schemeClr val="tx1"/>
                </a:solidFill>
                <a:effectLst/>
                <a:latin typeface="+mn-lt"/>
                <a:ea typeface="+mn-ea"/>
                <a:cs typeface="+mn-cs"/>
              </a:rPr>
              <a:t>grün eingefärbten Kantone</a:t>
            </a:r>
            <a:r>
              <a:rPr lang="de-CH" sz="1100" dirty="0" smtClean="0">
                <a:effectLst/>
              </a:rPr>
              <a:t> haben die Einführung des Lehrplans 21 beschlossen.</a:t>
            </a:r>
          </a:p>
          <a:p>
            <a:pPr marL="0" marR="0" indent="0" algn="l" defTabSz="882213" rtl="0" eaLnBrk="1" fontAlgn="auto" latinLnBrk="0" hangingPunct="1">
              <a:lnSpc>
                <a:spcPct val="100000"/>
              </a:lnSpc>
              <a:spcBef>
                <a:spcPts val="0"/>
              </a:spcBef>
              <a:spcAft>
                <a:spcPts val="0"/>
              </a:spcAft>
              <a:buClrTx/>
              <a:buSzTx/>
              <a:buFontTx/>
              <a:buNone/>
              <a:tabLst/>
              <a:defRPr/>
            </a:pPr>
            <a:endParaRPr lang="de-CH" sz="1100" dirty="0" smtClean="0">
              <a:latin typeface="Arial" panose="020B0604020202020204" pitchFamily="34" charset="0"/>
              <a:cs typeface="Arial" panose="020B0604020202020204" pitchFamily="34" charset="0"/>
            </a:endParaRPr>
          </a:p>
          <a:p>
            <a:pPr marL="0" marR="0" indent="0" algn="l" defTabSz="882213" rtl="0" eaLnBrk="1" fontAlgn="auto" latinLnBrk="0" hangingPunct="1">
              <a:lnSpc>
                <a:spcPct val="100000"/>
              </a:lnSpc>
              <a:spcBef>
                <a:spcPts val="0"/>
              </a:spcBef>
              <a:spcAft>
                <a:spcPts val="600"/>
              </a:spcAft>
              <a:buClrTx/>
              <a:buSzTx/>
              <a:buFontTx/>
              <a:buNone/>
              <a:tabLst/>
              <a:defRPr/>
            </a:pPr>
            <a:r>
              <a:rPr lang="de-CH" sz="1100" dirty="0" smtClean="0">
                <a:latin typeface="Arial" panose="020B0604020202020204" pitchFamily="34" charset="0"/>
                <a:cs typeface="Arial" panose="020B0604020202020204" pitchFamily="34" charset="0"/>
              </a:rPr>
              <a:t>Der Kanton Aargau hat die Einführung auf das Schuljahr 2020/21 geplant;</a:t>
            </a:r>
            <a:r>
              <a:rPr lang="de-CH" sz="1100" baseline="0" dirty="0" smtClean="0">
                <a:latin typeface="Arial" panose="020B0604020202020204" pitchFamily="34" charset="0"/>
                <a:cs typeface="Arial" panose="020B0604020202020204" pitchFamily="34" charset="0"/>
              </a:rPr>
              <a:t> der Entscheid soll 2018 fallen.</a:t>
            </a:r>
            <a:r>
              <a:rPr lang="de-CH" sz="1100" dirty="0" smtClean="0">
                <a:latin typeface="Arial" panose="020B0604020202020204" pitchFamily="34" charset="0"/>
                <a:cs typeface="Arial" panose="020B0604020202020204" pitchFamily="34" charset="0"/>
              </a:rPr>
              <a:t> </a:t>
            </a:r>
          </a:p>
          <a:p>
            <a:pPr defTabSz="971873">
              <a:defRPr/>
            </a:pPr>
            <a:r>
              <a:rPr lang="de-CH" sz="1100" dirty="0" smtClean="0">
                <a:latin typeface="Arial" panose="020B0604020202020204" pitchFamily="34" charset="0"/>
                <a:cs typeface="Arial" panose="020B0604020202020204" pitchFamily="34" charset="0"/>
              </a:rPr>
              <a:t>Der Vorteil ist, dass bis dahin sicher in allen Fächern gute Lehrmittel vorhanden sind. Auch kann der Aargau von den Erfahrungen der anderen Kantone mit der Einführung profitieren.</a:t>
            </a:r>
          </a:p>
          <a:p>
            <a:pPr defTabSz="971873">
              <a:defRPr/>
            </a:pPr>
            <a:endParaRPr lang="de-CH" sz="1100" baseline="0" dirty="0" smtClean="0">
              <a:latin typeface="Arial" pitchFamily="34" charset="0"/>
              <a:cs typeface="Arial" panose="020B0604020202020204" pitchFamily="34" charset="0"/>
            </a:endParaRPr>
          </a:p>
          <a:p>
            <a:pPr defTabSz="971873">
              <a:defRPr/>
            </a:pPr>
            <a:r>
              <a:rPr lang="de-CH" sz="1100" baseline="0" dirty="0" smtClean="0">
                <a:latin typeface="Arial" pitchFamily="34" charset="0"/>
                <a:cs typeface="Arial" panose="020B0604020202020204" pitchFamily="34" charset="0"/>
              </a:rPr>
              <a:t>PS: Bitte Stand regelmässig prüfen &gt; http://www.lehrplan.ch/kantone</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100" baseline="0" dirty="0" smtClean="0">
              <a:latin typeface="Arial" pitchFamily="34" charset="0"/>
            </a:endParaRPr>
          </a:p>
          <a:p>
            <a:endParaRPr lang="de-CH" dirty="0"/>
          </a:p>
        </p:txBody>
      </p:sp>
      <p:sp>
        <p:nvSpPr>
          <p:cNvPr id="4" name="Foliennummernplatzhalter 3"/>
          <p:cNvSpPr>
            <a:spLocks noGrp="1"/>
          </p:cNvSpPr>
          <p:nvPr>
            <p:ph type="sldNum" sz="quarter" idx="10"/>
          </p:nvPr>
        </p:nvSpPr>
        <p:spPr/>
        <p:txBody>
          <a:bodyPr/>
          <a:lstStyle/>
          <a:p>
            <a:pPr>
              <a:defRPr/>
            </a:pPr>
            <a:fld id="{D040763D-736D-40B1-859B-48A6AEC9393C}" type="slidenum">
              <a:rPr lang="de-CH" smtClean="0"/>
              <a:pPr>
                <a:defRPr/>
              </a:pPr>
              <a:t>5</a:t>
            </a:fld>
            <a:endParaRPr lang="de-CH" dirty="0"/>
          </a:p>
        </p:txBody>
      </p:sp>
    </p:spTree>
    <p:extLst>
      <p:ext uri="{BB962C8B-B14F-4D97-AF65-F5344CB8AC3E}">
        <p14:creationId xmlns:p14="http://schemas.microsoft.com/office/powerpoint/2010/main" val="250785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de-CH" sz="1100" dirty="0" smtClean="0"/>
              <a:t>Setzt die Forderung um dass</a:t>
            </a:r>
            <a:r>
              <a:rPr lang="de-CH" sz="1100" baseline="0" dirty="0" smtClean="0"/>
              <a:t> in der ganzen Schweiz die gleichen Bildungsziele gelten sollen, für diesen Verfassungsartikel gab es im AG über 80% Zustimmung</a:t>
            </a:r>
            <a:endParaRPr lang="de-CH" sz="1100" dirty="0" smtClean="0"/>
          </a:p>
          <a:p>
            <a:pPr defTabSz="931774">
              <a:defRPr/>
            </a:pPr>
            <a:r>
              <a:rPr lang="de-DE" sz="1100" dirty="0" smtClean="0"/>
              <a:t>Inhalte sind zu 90%</a:t>
            </a:r>
            <a:r>
              <a:rPr lang="de-DE" sz="1100" baseline="0" dirty="0" smtClean="0"/>
              <a:t> dieselben wie heute, konsequent in Kompetenzen umformuliert </a:t>
            </a:r>
          </a:p>
          <a:p>
            <a:pPr defTabSz="931774">
              <a:defRPr/>
            </a:pPr>
            <a:endParaRPr lang="de-DE" sz="1100" baseline="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de-CH" sz="1100" dirty="0" smtClean="0"/>
              <a:t>koordiniert den Aufbau von Kompetenzen über alle Schulstufen hinweg</a:t>
            </a:r>
          </a:p>
          <a:p>
            <a:pPr marL="0" marR="0" indent="0" algn="l" defTabSz="931774" rtl="0" eaLnBrk="1" fontAlgn="auto" latinLnBrk="0" hangingPunct="1">
              <a:lnSpc>
                <a:spcPct val="100000"/>
              </a:lnSpc>
              <a:spcBef>
                <a:spcPts val="0"/>
              </a:spcBef>
              <a:spcAft>
                <a:spcPts val="0"/>
              </a:spcAft>
              <a:buClrTx/>
              <a:buSzTx/>
              <a:buFontTx/>
              <a:buNone/>
              <a:tabLst/>
              <a:defRPr/>
            </a:pPr>
            <a:endParaRPr lang="de-DE" sz="1100" baseline="0" dirty="0" smtClean="0"/>
          </a:p>
          <a:p>
            <a:pPr defTabSz="931774">
              <a:defRPr/>
            </a:pPr>
            <a:r>
              <a:rPr lang="de-DE" sz="1100" dirty="0" smtClean="0"/>
              <a:t>Definierte Grundanforderungen an die Schülerinnen und Schüler am Ende des 2., 6. und 9. Schuljahres, dadurch mehr Orientierung und Sicherheit, Lehrmeister der abnehmenden Sekundarstufe II wissen besser, welche Qualifikationen sie erwarten können.</a:t>
            </a:r>
          </a:p>
          <a:p>
            <a:pPr defTabSz="931774">
              <a:defRPr/>
            </a:pPr>
            <a:endParaRPr lang="de-DE" sz="1100" dirty="0" smtClean="0"/>
          </a:p>
          <a:p>
            <a:pPr defTabSz="931774">
              <a:defRPr/>
            </a:pPr>
            <a:r>
              <a:rPr lang="de-DE" sz="1100" dirty="0" smtClean="0"/>
              <a:t>Die Produktion von Lehrmitteln ist heute ein</a:t>
            </a:r>
            <a:r>
              <a:rPr lang="de-DE" sz="1100" baseline="0" dirty="0" smtClean="0"/>
              <a:t> Projekt, das rasch eine Million bis mehrere Millionen an Entwicklungskosten mit sich bringt. </a:t>
            </a:r>
            <a:r>
              <a:rPr lang="de-DE" sz="1100" dirty="0" smtClean="0"/>
              <a:t>Lehrpersonen, die bereits mit Lernzielen und modernen Lehrmitteln im Deutsch Mathematik, Englisch</a:t>
            </a:r>
            <a:r>
              <a:rPr lang="de-DE" sz="1100" baseline="0" dirty="0" smtClean="0"/>
              <a:t> </a:t>
            </a:r>
            <a:r>
              <a:rPr lang="de-DE" sz="1100" dirty="0" smtClean="0"/>
              <a:t>arbeiten, können wie bisher unterrichten, zukünftige Lehrmittel passen und können von allen Kantonen verwendet werden. Die</a:t>
            </a:r>
            <a:r>
              <a:rPr lang="de-DE" sz="1100" baseline="0" dirty="0" smtClean="0"/>
              <a:t> Verlage können bei sich der Herstellung auf interkantonale Zusammenarbeit abstützen. </a:t>
            </a:r>
          </a:p>
          <a:p>
            <a:pPr marL="0" marR="0" indent="0" algn="l" defTabSz="931774" rtl="0" eaLnBrk="1" fontAlgn="auto" latinLnBrk="0" hangingPunct="1">
              <a:lnSpc>
                <a:spcPct val="100000"/>
              </a:lnSpc>
              <a:spcBef>
                <a:spcPts val="0"/>
              </a:spcBef>
              <a:spcAft>
                <a:spcPts val="0"/>
              </a:spcAft>
              <a:buClrTx/>
              <a:buSzTx/>
              <a:buFontTx/>
              <a:buNone/>
              <a:tabLst/>
              <a:defRPr/>
            </a:pPr>
            <a:r>
              <a:rPr lang="de-CH" sz="1100" dirty="0" smtClean="0"/>
              <a:t>erleichtert die Mobilität bzw. den Wohnortswechsel über die Kantonsgrenzen hinweg, indem er beschreibt, was in den Schulen der Deutschschweiz gelernt werden soll</a:t>
            </a:r>
            <a:endParaRPr lang="de-DE" sz="1100" baseline="0" dirty="0" smtClean="0"/>
          </a:p>
          <a:p>
            <a:pPr defTabSz="931774">
              <a:defRPr/>
            </a:pPr>
            <a:r>
              <a:rPr lang="de-DE" sz="1100" baseline="0" dirty="0" smtClean="0"/>
              <a:t>Wir brauchen so oder so einen neuen Lehrplan, weil der heutige in die Jahre gekommen ist und neuere Entwicklungen nicht mehr aufgenommen sind. M</a:t>
            </a:r>
            <a:r>
              <a:rPr lang="de-DE" sz="1100" dirty="0" smtClean="0"/>
              <a:t>it einer Sonderlösung </a:t>
            </a:r>
            <a:r>
              <a:rPr lang="de-DE" sz="1100" dirty="0" err="1" smtClean="0"/>
              <a:t>Lp</a:t>
            </a:r>
            <a:r>
              <a:rPr lang="de-DE" sz="1100" dirty="0" smtClean="0"/>
              <a:t> AG  muss der Kanton mindestens teilweise </a:t>
            </a:r>
            <a:r>
              <a:rPr lang="de-DE" sz="1100" baseline="0" dirty="0" smtClean="0"/>
              <a:t>eigene Fächerlehrpläne entwickeln (z.B. Technik, Wirtschaft), </a:t>
            </a:r>
            <a:r>
              <a:rPr lang="de-DE" sz="1100" dirty="0" smtClean="0"/>
              <a:t>eigene Lehrmittel schaffen oder bestehende bzw. neu</a:t>
            </a:r>
            <a:r>
              <a:rPr lang="de-DE" sz="1100" baseline="0" dirty="0" smtClean="0"/>
              <a:t> erscheinende </a:t>
            </a:r>
            <a:r>
              <a:rPr lang="de-DE" sz="1100" dirty="0" smtClean="0"/>
              <a:t>anpassen</a:t>
            </a:r>
          </a:p>
        </p:txBody>
      </p:sp>
      <p:sp>
        <p:nvSpPr>
          <p:cNvPr id="4" name="Foliennummernplatzhalter 3"/>
          <p:cNvSpPr>
            <a:spLocks noGrp="1"/>
          </p:cNvSpPr>
          <p:nvPr>
            <p:ph type="sldNum" sz="quarter" idx="10"/>
          </p:nvPr>
        </p:nvSpPr>
        <p:spPr/>
        <p:txBody>
          <a:bodyPr/>
          <a:lstStyle/>
          <a:p>
            <a:fld id="{506F4662-01A2-4ED0-AA5C-A0AAB9D1C7E5}" type="slidenum">
              <a:rPr lang="de-CH" smtClean="0"/>
              <a:t>41</a:t>
            </a:fld>
            <a:endParaRPr lang="de-CH" dirty="0"/>
          </a:p>
        </p:txBody>
      </p:sp>
      <p:sp>
        <p:nvSpPr>
          <p:cNvPr id="5" name="Datumsplatzhalter 4"/>
          <p:cNvSpPr>
            <a:spLocks noGrp="1"/>
          </p:cNvSpPr>
          <p:nvPr>
            <p:ph type="dt" idx="11"/>
          </p:nvPr>
        </p:nvSpPr>
        <p:spPr/>
        <p:txBody>
          <a:bodyPr/>
          <a:lstStyle/>
          <a:p>
            <a:r>
              <a:rPr lang="de-CH" smtClean="0"/>
              <a:t>16.02.2015</a:t>
            </a:r>
            <a:endParaRPr lang="de-CH" dirty="0"/>
          </a:p>
        </p:txBody>
      </p:sp>
      <p:sp>
        <p:nvSpPr>
          <p:cNvPr id="6" name="Fußzeilenplatzhalter 5"/>
          <p:cNvSpPr>
            <a:spLocks noGrp="1"/>
          </p:cNvSpPr>
          <p:nvPr>
            <p:ph type="ftr" sz="quarter" idx="12"/>
          </p:nvPr>
        </p:nvSpPr>
        <p:spPr/>
        <p:txBody>
          <a:bodyPr/>
          <a:lstStyle/>
          <a:p>
            <a:r>
              <a:rPr lang="de-CH" smtClean="0"/>
              <a:t>VB / FA BKS</a:t>
            </a:r>
            <a:endParaRPr lang="de-CH" dirty="0"/>
          </a:p>
        </p:txBody>
      </p:sp>
      <p:sp>
        <p:nvSpPr>
          <p:cNvPr id="7" name="Kopfzeilenplatzhalter 6"/>
          <p:cNvSpPr>
            <a:spLocks noGrp="1"/>
          </p:cNvSpPr>
          <p:nvPr>
            <p:ph type="hdr" sz="quarter" idx="13"/>
          </p:nvPr>
        </p:nvSpPr>
        <p:spPr/>
        <p:txBody>
          <a:bodyPr/>
          <a:lstStyle/>
          <a:p>
            <a:r>
              <a:rPr lang="de-CH" smtClean="0"/>
              <a:t>Lehrplan 21</a:t>
            </a:r>
            <a:endParaRPr lang="de-CH" dirty="0"/>
          </a:p>
        </p:txBody>
      </p:sp>
    </p:spTree>
    <p:extLst>
      <p:ext uri="{BB962C8B-B14F-4D97-AF65-F5344CB8AC3E}">
        <p14:creationId xmlns:p14="http://schemas.microsoft.com/office/powerpoint/2010/main" val="921453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dirty="0" smtClean="0">
                <a:solidFill>
                  <a:schemeClr val="tx1"/>
                </a:solidFill>
                <a:latin typeface="Arial" panose="020B0604020202020204" pitchFamily="34" charset="0"/>
                <a:cs typeface="Arial" panose="020B0604020202020204" pitchFamily="34" charset="0"/>
              </a:rPr>
              <a:t>Es ist nicht meine Aufgabe für oder gegen die Initiative "Ja zu guter Bildung – Nein zum Lehrplan 21" Stellung zu nehmen.</a:t>
            </a:r>
            <a:r>
              <a:rPr lang="de-CH" sz="1600" baseline="0" dirty="0" smtClean="0">
                <a:solidFill>
                  <a:schemeClr val="tx1"/>
                </a:solidFill>
                <a:latin typeface="Arial" panose="020B0604020202020204" pitchFamily="34" charset="0"/>
                <a:cs typeface="Arial" panose="020B0604020202020204" pitchFamily="34" charset="0"/>
              </a:rPr>
              <a:t> Ich möchte auf der nächsten Folie auf ein paar wichtige Punkte hinweisen. Es bleibt Ihnen selber überlassen, welche Haltung Sie zum Anliegen der Initiative einnehmen wollen.</a:t>
            </a:r>
            <a:endParaRPr lang="de-CH" sz="1600" dirty="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42</a:t>
            </a:fld>
            <a:endParaRPr lang="de-DE" dirty="0"/>
          </a:p>
        </p:txBody>
      </p:sp>
    </p:spTree>
    <p:extLst>
      <p:ext uri="{BB962C8B-B14F-4D97-AF65-F5344CB8AC3E}">
        <p14:creationId xmlns:p14="http://schemas.microsoft.com/office/powerpoint/2010/main" val="677871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1041" y="4415790"/>
            <a:ext cx="5608320" cy="4749915"/>
          </a:xfrm>
        </p:spPr>
        <p: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de-CH" sz="1400" b="0" dirty="0" smtClean="0">
                <a:latin typeface="Arial" panose="020B0604020202020204" pitchFamily="34" charset="0"/>
                <a:cs typeface="Arial" panose="020B0604020202020204" pitchFamily="34" charset="0"/>
              </a:rPr>
              <a:t>Die</a:t>
            </a:r>
            <a:r>
              <a:rPr lang="de-CH" sz="1400" b="0" baseline="0" dirty="0" smtClean="0">
                <a:latin typeface="Arial" panose="020B0604020202020204" pitchFamily="34" charset="0"/>
                <a:cs typeface="Arial" panose="020B0604020202020204" pitchFamily="34" charset="0"/>
              </a:rPr>
              <a:t> Einführung des Lehrplans 21 kann Misstrauen und Kritik auslösen. Schliesslich geht es um einen zentralen Punkt unserer Gesellschaft, nämlich die Schule. Auch im Aargau regt sich ein gut organisierter, fundamentaler</a:t>
            </a:r>
            <a:r>
              <a:rPr lang="de-CH" sz="1400" b="0" dirty="0" smtClean="0">
                <a:latin typeface="Arial" panose="020B0604020202020204" pitchFamily="34" charset="0"/>
                <a:cs typeface="Arial" panose="020B0604020202020204" pitchFamily="34" charset="0"/>
              </a:rPr>
              <a:t> </a:t>
            </a:r>
            <a:r>
              <a:rPr lang="de-CH" sz="1400" b="0" baseline="0" dirty="0" smtClean="0">
                <a:latin typeface="Arial" panose="020B0604020202020204" pitchFamily="34" charset="0"/>
                <a:cs typeface="Arial" panose="020B0604020202020204" pitchFamily="34" charset="0"/>
              </a:rPr>
              <a:t>Widerstand und ein Komitee "Lehrplan 21" hat eine Initiative mit dem Titel "Ja zu einer guten Bildung – Nein zum Lehrplan 21" eingereicht. Ich greife hier einige Aussagen des Komitees auf und möchte sie etwas relativieren.</a:t>
            </a:r>
          </a:p>
          <a:p>
            <a:pPr>
              <a:spcAft>
                <a:spcPts val="400"/>
              </a:spcAft>
            </a:pPr>
            <a:endParaRPr lang="de-CH" sz="1400" b="1" dirty="0" smtClean="0">
              <a:latin typeface="Arial" panose="020B0604020202020204" pitchFamily="34" charset="0"/>
              <a:cs typeface="Arial" panose="020B0604020202020204" pitchFamily="34" charset="0"/>
            </a:endParaRPr>
          </a:p>
          <a:p>
            <a:pPr>
              <a:spcAft>
                <a:spcPts val="400"/>
              </a:spcAft>
            </a:pPr>
            <a:r>
              <a:rPr lang="de-CH" sz="1400" b="1" dirty="0" smtClean="0">
                <a:latin typeface="Arial" panose="020B0604020202020204" pitchFamily="34" charset="0"/>
                <a:cs typeface="Arial" panose="020B0604020202020204" pitchFamily="34" charset="0"/>
              </a:rPr>
              <a:t>Kompetenzorientierung </a:t>
            </a:r>
            <a:r>
              <a:rPr lang="de-CH" sz="1400" b="1" dirty="0">
                <a:latin typeface="Arial" panose="020B0604020202020204" pitchFamily="34" charset="0"/>
                <a:cs typeface="Arial" panose="020B0604020202020204" pitchFamily="34" charset="0"/>
              </a:rPr>
              <a:t>entspricht einem Paradigmenwechsel</a:t>
            </a:r>
          </a:p>
          <a:p>
            <a:pPr>
              <a:spcAft>
                <a:spcPts val="400"/>
              </a:spcAft>
            </a:pPr>
            <a:r>
              <a:rPr lang="de-CH" sz="1400" dirty="0">
                <a:latin typeface="Arial" panose="020B0604020202020204" pitchFamily="34" charset="0"/>
                <a:cs typeface="Arial" panose="020B0604020202020204" pitchFamily="34" charset="0"/>
              </a:rPr>
              <a:t>Das ist nicht korrekt. Mit der Kompetenzorientierung im Lehrplan 21 wird signalisiert, dass der Lehrplan nicht bereits erfüllt ist, wenn der im Lehrplan aufgelistete Stoff im Unterricht behandelt wurde. Sondern erst dann, wenn die Kinder und Jugendlichen über das nötige Wissen verfügen </a:t>
            </a:r>
            <a:r>
              <a:rPr lang="de-CH" sz="1400" b="1" dirty="0">
                <a:latin typeface="Arial" panose="020B0604020202020204" pitchFamily="34" charset="0"/>
                <a:cs typeface="Arial" panose="020B0604020202020204" pitchFamily="34" charset="0"/>
              </a:rPr>
              <a:t>und</a:t>
            </a:r>
            <a:r>
              <a:rPr lang="de-CH" sz="1400" dirty="0">
                <a:latin typeface="Arial" panose="020B0604020202020204" pitchFamily="34" charset="0"/>
                <a:cs typeface="Arial" panose="020B0604020202020204" pitchFamily="34" charset="0"/>
              </a:rPr>
              <a:t> dieses auch anwenden können. Denn Kompetenz ist die Verbindung von </a:t>
            </a:r>
            <a:r>
              <a:rPr lang="de-CH" sz="1400" b="1" dirty="0">
                <a:latin typeface="Arial" panose="020B0604020202020204" pitchFamily="34" charset="0"/>
                <a:cs typeface="Arial" panose="020B0604020202020204" pitchFamily="34" charset="0"/>
              </a:rPr>
              <a:t>Wissen und Können</a:t>
            </a:r>
            <a:r>
              <a:rPr lang="de-CH" sz="1400" dirty="0">
                <a:latin typeface="Arial" panose="020B0604020202020204" pitchFamily="34" charset="0"/>
                <a:cs typeface="Arial" panose="020B0604020202020204" pitchFamily="34" charset="0"/>
              </a:rPr>
              <a:t>. Insofern ist die dem Lehrplan 21 zugrunde liegende Idee der Kompetenzorientierung keine Abkehr von einer fachlichen Wissens- und Kulturbildung sondern eine Erweiterung von ihr. Im Weiteren ist die Kompetenzorientierung in Lehrplänen keine Erfindung des LP 21 sondern ist bereits heute im § 19 des Schulgesetzes festgeschrieben.</a:t>
            </a:r>
          </a:p>
          <a:p>
            <a:r>
              <a:rPr lang="de-CH" sz="1400" i="1" dirty="0" smtClean="0"/>
              <a:t>Die Primarschule baut auf dem Kindergarten auf. Sie vermittelt die Grundlagen für Lesen, Schreiben, Rechnen und weitere elementare Bereiche des Wissens und Könnens und schafft eine Basis für Urteilsfähigkeit und selbstständiges Denken und Handeln. </a:t>
            </a:r>
            <a:r>
              <a:rPr lang="de-CH" sz="1400" b="1" i="1" dirty="0" smtClean="0"/>
              <a:t>*</a:t>
            </a:r>
            <a:r>
              <a:rPr lang="de-CH" sz="1400" i="1" dirty="0" smtClean="0"/>
              <a:t> </a:t>
            </a:r>
          </a:p>
          <a:p>
            <a:pPr>
              <a:spcAft>
                <a:spcPts val="400"/>
              </a:spcAft>
            </a:pPr>
            <a:endParaRPr lang="de-CH" sz="1400" dirty="0">
              <a:latin typeface="Arial" panose="020B0604020202020204" pitchFamily="34" charset="0"/>
              <a:cs typeface="Arial" panose="020B0604020202020204" pitchFamily="34" charset="0"/>
            </a:endParaRPr>
          </a:p>
          <a:p>
            <a:pPr marL="0" lvl="1">
              <a:spcAft>
                <a:spcPts val="400"/>
              </a:spcAft>
              <a:defRPr/>
            </a:pPr>
            <a:r>
              <a:rPr lang="de-CH" sz="1400" b="1" dirty="0">
                <a:latin typeface="Arial" panose="020B0604020202020204" pitchFamily="34" charset="0"/>
                <a:cs typeface="Arial" panose="020B0604020202020204" pitchFamily="34" charset="0"/>
              </a:rPr>
              <a:t>Lehrpersonen sind nur noch </a:t>
            </a:r>
            <a:r>
              <a:rPr lang="de-CH" sz="1400" b="1" dirty="0" err="1">
                <a:latin typeface="Arial" panose="020B0604020202020204" pitchFamily="34" charset="0"/>
                <a:cs typeface="Arial" panose="020B0604020202020204" pitchFamily="34" charset="0"/>
              </a:rPr>
              <a:t>Lerncoaches</a:t>
            </a:r>
            <a:r>
              <a:rPr lang="de-CH" sz="1400" b="1" dirty="0">
                <a:latin typeface="Arial" panose="020B0604020202020204" pitchFamily="34" charset="0"/>
                <a:cs typeface="Arial" panose="020B0604020202020204" pitchFamily="34" charset="0"/>
              </a:rPr>
              <a:t> oder Lernbegleiter</a:t>
            </a:r>
          </a:p>
          <a:p>
            <a:pPr>
              <a:defRPr/>
            </a:pPr>
            <a:r>
              <a:rPr lang="de-CH" sz="1400" dirty="0">
                <a:latin typeface="Arial" panose="020B0604020202020204" pitchFamily="34" charset="0"/>
                <a:cs typeface="Arial" panose="020B0604020202020204" pitchFamily="34" charset="0"/>
              </a:rPr>
              <a:t>Selbstverständlich nicht. Auch der </a:t>
            </a:r>
            <a:r>
              <a:rPr lang="de-CH" sz="1400" dirty="0" smtClean="0">
                <a:latin typeface="Arial" panose="020B0604020202020204" pitchFamily="34" charset="0"/>
                <a:cs typeface="Arial" panose="020B0604020202020204" pitchFamily="34" charset="0"/>
              </a:rPr>
              <a:t>zukünftige </a:t>
            </a:r>
            <a:r>
              <a:rPr lang="de-CH" sz="1400" dirty="0">
                <a:latin typeface="Arial" panose="020B0604020202020204" pitchFamily="34" charset="0"/>
                <a:cs typeface="Arial" panose="020B0604020202020204" pitchFamily="34" charset="0"/>
              </a:rPr>
              <a:t>Aargauer Lehrplan wird wie jeder vorher eine Art Kompass, eine Richtschnur sein</a:t>
            </a:r>
            <a:r>
              <a:rPr lang="de-CH" sz="1400" dirty="0" smtClean="0">
                <a:latin typeface="Arial" panose="020B0604020202020204" pitchFamily="34" charset="0"/>
                <a:cs typeface="Arial" panose="020B0604020202020204" pitchFamily="34" charset="0"/>
              </a:rPr>
              <a:t>, </a:t>
            </a:r>
            <a:r>
              <a:rPr lang="de-CH" sz="1400" dirty="0">
                <a:latin typeface="Arial" panose="020B0604020202020204" pitchFamily="34" charset="0"/>
                <a:cs typeface="Arial" panose="020B0604020202020204" pitchFamily="34" charset="0"/>
              </a:rPr>
              <a:t>eine Unterstützung für die Lehrpersonen für die Planung, der Vor- und Nachbereitung der Lektionen und der Koordination und Evaluation des Unterrichts. Wie das aber alles konkret geschieht, ist weiterhin jeder Lehrperson selber überlassen. </a:t>
            </a:r>
            <a:r>
              <a:rPr lang="de-CH" sz="1400" dirty="0">
                <a:latin typeface="Arial" panose="020B0604020202020204" pitchFamily="34" charset="0"/>
                <a:ea typeface="ＭＳ Ｐゴシック" charset="0"/>
                <a:cs typeface="Arial" panose="020B0604020202020204" pitchFamily="34" charset="0"/>
              </a:rPr>
              <a:t>Die Methodenfreiheit bleibt gewährleistet, die</a:t>
            </a:r>
            <a:r>
              <a:rPr lang="de-CH" sz="1400" dirty="0">
                <a:latin typeface="Arial" panose="020B0604020202020204" pitchFamily="34" charset="0"/>
                <a:cs typeface="Arial" panose="020B0604020202020204" pitchFamily="34" charset="0"/>
              </a:rPr>
              <a:t> Lehrpersonen können also weiterhin nach ihren bevorzugten Methoden unterrichten. Ob das nun der frontale Klassenunterricht, Gruppenarbeiten oder Planarbeiten sind, bestimmt nicht der Lehrplan, sondern die Lehrperson und das Lehrerteam gemeinsam. </a:t>
            </a:r>
            <a:r>
              <a:rPr lang="de-CH" sz="1400" dirty="0" smtClean="0">
                <a:latin typeface="Arial" panose="020B0604020202020204" pitchFamily="34" charset="0"/>
                <a:cs typeface="Arial" panose="020B0604020202020204" pitchFamily="34" charset="0"/>
              </a:rPr>
              <a:t>Das Lern- und Unterrichtsverständnis ist in der Broschüre "Grundlagen" dargestellt". </a:t>
            </a:r>
            <a:r>
              <a:rPr lang="de-CH" sz="1600" b="1" dirty="0" smtClean="0">
                <a:latin typeface="Arial" panose="020B0604020202020204" pitchFamily="34" charset="0"/>
                <a:cs typeface="Arial" panose="020B0604020202020204" pitchFamily="34" charset="0"/>
              </a:rPr>
              <a:t>Klicken</a:t>
            </a:r>
            <a:r>
              <a:rPr lang="de-CH" sz="1600" b="1" baseline="0" dirty="0" smtClean="0">
                <a:latin typeface="Arial" panose="020B0604020202020204" pitchFamily="34" charset="0"/>
                <a:cs typeface="Arial" panose="020B0604020202020204" pitchFamily="34" charset="0"/>
              </a:rPr>
              <a:t> neben Zeile Lehrpersonen…</a:t>
            </a:r>
          </a:p>
          <a:p>
            <a:pPr>
              <a:defRPr/>
            </a:pPr>
            <a:r>
              <a:rPr lang="de-CH" sz="1600" b="1" dirty="0">
                <a:latin typeface="Arial" panose="020B0604020202020204" pitchFamily="34" charset="0"/>
                <a:cs typeface="Arial" panose="020B0604020202020204" pitchFamily="34" charset="0"/>
              </a:rPr>
              <a:t/>
            </a:r>
            <a:br>
              <a:rPr lang="de-CH" sz="1600" b="1" dirty="0">
                <a:latin typeface="Arial" panose="020B0604020202020204" pitchFamily="34" charset="0"/>
                <a:cs typeface="Arial" panose="020B0604020202020204" pitchFamily="34" charset="0"/>
              </a:rPr>
            </a:br>
            <a:r>
              <a:rPr lang="de-CH" sz="1400" b="1" dirty="0">
                <a:latin typeface="Arial" panose="020B0604020202020204" pitchFamily="34" charset="0"/>
                <a:cs typeface="Arial" panose="020B0604020202020204" pitchFamily="34" charset="0"/>
              </a:rPr>
              <a:t>Struktur des Wissens geht verloren</a:t>
            </a:r>
            <a:endParaRPr lang="de-CH" sz="1400" dirty="0">
              <a:latin typeface="Arial" panose="020B0604020202020204" pitchFamily="34" charset="0"/>
              <a:cs typeface="Arial" panose="020B0604020202020204" pitchFamily="34" charset="0"/>
            </a:endParaRPr>
          </a:p>
          <a:p>
            <a:pPr>
              <a:spcAft>
                <a:spcPts val="400"/>
              </a:spcAft>
            </a:pPr>
            <a:r>
              <a:rPr lang="de-CH" sz="1400" dirty="0">
                <a:latin typeface="Arial" panose="020B0604020202020204" pitchFamily="34" charset="0"/>
                <a:cs typeface="Arial" panose="020B0604020202020204" pitchFamily="34" charset="0"/>
              </a:rPr>
              <a:t>Der Lehrplan 21 gliedert sich in sechs Fachbereiche: Sprachen, Mathematik, Natur/Mensch/Gesellschaft, Gestalten, Musik, Bewegung/Sport</a:t>
            </a:r>
          </a:p>
          <a:p>
            <a:pPr>
              <a:spcAft>
                <a:spcPts val="400"/>
              </a:spcAft>
            </a:pPr>
            <a:r>
              <a:rPr lang="de-CH" sz="1400" dirty="0">
                <a:latin typeface="Arial" panose="020B0604020202020204" pitchFamily="34" charset="0"/>
                <a:cs typeface="Arial" panose="020B0604020202020204" pitchFamily="34" charset="0"/>
              </a:rPr>
              <a:t>Dazu kommen die überfachlichen Kompetenzen, die Module Medien und, ganz wichtig, Informatik beziehungsweise Berufliche Orientierung. Gerade so wird das Wissen erst strukturiert und in Zusammenhang mit den Fachbereichen gebracht. Es ist völlig haltlos davon zu sprechen, das Wissen </a:t>
            </a:r>
            <a:r>
              <a:rPr lang="de-CH" sz="1400" dirty="0" smtClean="0">
                <a:latin typeface="Arial" panose="020B0604020202020204" pitchFamily="34" charset="0"/>
                <a:cs typeface="Arial" panose="020B0604020202020204" pitchFamily="34" charset="0"/>
              </a:rPr>
              <a:t>gehe </a:t>
            </a:r>
            <a:r>
              <a:rPr lang="de-CH" sz="1400" dirty="0">
                <a:latin typeface="Arial" panose="020B0604020202020204" pitchFamily="34" charset="0"/>
                <a:cs typeface="Arial" panose="020B0604020202020204" pitchFamily="34" charset="0"/>
              </a:rPr>
              <a:t>verloren. </a:t>
            </a:r>
          </a:p>
          <a:p>
            <a:pPr>
              <a:spcAft>
                <a:spcPts val="400"/>
              </a:spcAft>
            </a:pPr>
            <a:endParaRPr lang="de-CH" sz="1400" dirty="0">
              <a:latin typeface="Arial" panose="020B0604020202020204" pitchFamily="34" charset="0"/>
              <a:cs typeface="Arial" panose="020B0604020202020204" pitchFamily="34" charset="0"/>
            </a:endParaRPr>
          </a:p>
          <a:p>
            <a:pPr>
              <a:spcAft>
                <a:spcPts val="400"/>
              </a:spcAft>
            </a:pPr>
            <a:r>
              <a:rPr lang="de-CH" sz="1400" b="1" dirty="0">
                <a:latin typeface="Arial" panose="020B0604020202020204" pitchFamily="34" charset="0"/>
                <a:cs typeface="Arial" panose="020B0604020202020204" pitchFamily="34" charset="0"/>
              </a:rPr>
              <a:t>Harmonisierung der Lerninhalte nicht erfüllt (Fremdsprachen)</a:t>
            </a:r>
            <a:br>
              <a:rPr lang="de-CH" sz="1400" b="1" dirty="0">
                <a:latin typeface="Arial" panose="020B0604020202020204" pitchFamily="34" charset="0"/>
                <a:cs typeface="Arial" panose="020B0604020202020204" pitchFamily="34" charset="0"/>
              </a:rPr>
            </a:br>
            <a:r>
              <a:rPr lang="de-CH" sz="1400" dirty="0">
                <a:latin typeface="Arial" panose="020B0604020202020204" pitchFamily="34" charset="0"/>
                <a:cs typeface="Arial" panose="020B0604020202020204" pitchFamily="34" charset="0"/>
              </a:rPr>
              <a:t>Richtig, die Einführung von Fremdsprachen an der Primarschule, insbesondere die Reihenfolge, wird im Lehrplan 21 nicht detailliert vorgeschrieben. Allerdings würde auch eine Annahme der Initiative die Einführung der Fremdsprachen nicht harmonisieren. Im Gegenteil, wir wären in nationaler Minderheit. Aktuell probt nur der Thurgau den Aufstand. Kommt hinzu, dass dann geregelt wäre, dass an der Primarschule nur eine Fremdsprache unterrichtet würde. Um welche Fremdsprache es sich dabei handeln würde, bliebe jedoch offen</a:t>
            </a:r>
            <a:r>
              <a:rPr lang="de-CH" sz="1400" dirty="0" smtClean="0">
                <a:latin typeface="Arial" panose="020B0604020202020204" pitchFamily="34" charset="0"/>
                <a:cs typeface="Arial" panose="020B0604020202020204" pitchFamily="34" charset="0"/>
              </a:rPr>
              <a:t>.</a:t>
            </a:r>
          </a:p>
          <a:p>
            <a:pPr>
              <a:spcAft>
                <a:spcPts val="400"/>
              </a:spcAft>
            </a:pPr>
            <a:endParaRPr lang="de-CH"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400"/>
              </a:spcAft>
              <a:buClrTx/>
              <a:buSzTx/>
              <a:buFontTx/>
              <a:buNone/>
              <a:tabLst/>
              <a:defRPr/>
            </a:pPr>
            <a:r>
              <a:rPr lang="de-CH" sz="2000" b="1" dirty="0" smtClean="0"/>
              <a:t>Rahmenlehrplan für den Kindergarten</a:t>
            </a:r>
          </a:p>
          <a:p>
            <a:pPr marL="0" marR="0" indent="0" algn="l" defTabSz="914400" rtl="0" eaLnBrk="1" fontAlgn="auto" latinLnBrk="0" hangingPunct="1">
              <a:lnSpc>
                <a:spcPct val="100000"/>
              </a:lnSpc>
              <a:spcBef>
                <a:spcPts val="0"/>
              </a:spcBef>
              <a:spcAft>
                <a:spcPts val="400"/>
              </a:spcAft>
              <a:buClrTx/>
              <a:buSzTx/>
              <a:buFontTx/>
              <a:buNone/>
              <a:tabLst/>
              <a:defRPr/>
            </a:pPr>
            <a:r>
              <a:rPr lang="de-CH" sz="1200" kern="1200" dirty="0" smtClean="0">
                <a:solidFill>
                  <a:schemeClr val="tx1"/>
                </a:solidFill>
                <a:effectLst/>
                <a:latin typeface="+mn-lt"/>
                <a:ea typeface="+mn-ea"/>
                <a:cs typeface="+mn-cs"/>
              </a:rPr>
              <a:t>Bei einer Annahme der Initiative müsste für den Kindergarten ein Rahmenlehrplan erstellt werden. Rahmenlehrpläne sind auf Stufe Maturitäts- und Berufsschulen eingesetzte Instrumente. Sie dienen als Grundlage für die </a:t>
            </a:r>
            <a:r>
              <a:rPr lang="de-DE" sz="1200" kern="1200" dirty="0" smtClean="0">
                <a:solidFill>
                  <a:schemeClr val="tx1"/>
                </a:solidFill>
                <a:effectLst/>
                <a:latin typeface="+mn-lt"/>
                <a:ea typeface="+mn-ea"/>
                <a:cs typeface="+mn-cs"/>
              </a:rPr>
              <a:t>Umsetzung und Anpassung in eigene Lehrpläne</a:t>
            </a:r>
            <a:r>
              <a:rPr lang="de-CH" sz="1200" kern="1200" dirty="0" smtClean="0">
                <a:solidFill>
                  <a:schemeClr val="tx1"/>
                </a:solidFill>
                <a:effectLst/>
                <a:latin typeface="+mn-lt"/>
                <a:ea typeface="+mn-ea"/>
                <a:cs typeface="+mn-cs"/>
              </a:rPr>
              <a:t>. Ein Rahmenlehrplan hätte daher für die Kindergärten zur Folge, dass in den einzelnen Schulen aufwändige Umsetzungsarbeit in einen konkreteren Lehrplan zu leisten wäre.</a:t>
            </a:r>
          </a:p>
          <a:p>
            <a:pPr>
              <a:spcAft>
                <a:spcPts val="400"/>
              </a:spcAft>
            </a:pPr>
            <a:endParaRPr lang="de-CH" sz="1400" dirty="0" smtClean="0">
              <a:latin typeface="Arial" panose="020B0604020202020204" pitchFamily="34" charset="0"/>
              <a:cs typeface="Arial" panose="020B0604020202020204" pitchFamily="34" charset="0"/>
            </a:endParaRPr>
          </a:p>
          <a:p>
            <a:pPr>
              <a:spcAft>
                <a:spcPts val="400"/>
              </a:spcAft>
            </a:pPr>
            <a:r>
              <a:rPr lang="de-CH" sz="1400" b="1" dirty="0" smtClean="0">
                <a:latin typeface="Arial" panose="020B0604020202020204" pitchFamily="34" charset="0"/>
                <a:cs typeface="Arial" panose="020B0604020202020204" pitchFamily="34" charset="0"/>
              </a:rPr>
              <a:t>Auf die Bedeutung der Jahrgangsziele gehe ich auf der nächsten Seite ein</a:t>
            </a:r>
          </a:p>
          <a:p>
            <a:pPr>
              <a:spcAft>
                <a:spcPts val="400"/>
              </a:spcAft>
            </a:pPr>
            <a:r>
              <a:rPr lang="de-CH" sz="1400" dirty="0" smtClean="0">
                <a:effectLst/>
              </a:rPr>
              <a:t>Die meisten heutigen Lehrpläne geben keine Jahrgangsziele, sondern Stufenziele vor. Vieles wird nicht in einem Jahr gelernt, sondern wird Jahr für Jahr neu aufgegriffen, vertieft und mit zunehmendem Schwierigkeitsgrad und mit neuen Inhalten vermittelt („Spiralcurriculum“). Es ist eine Tatsache, dass die Kinder unterschiedlich schnell voranschreiten. Der Lehrplan 21 berücksichtigt diese Tatsache, indem er Grundansprüche definiert, die alle Schülerinnen und Schüler erreichen sollen, gleichzeitig aber auch einen erweiterten Bildungshorizont für leistungsstärkere Kinder und Jugendliche aufspannt.</a:t>
            </a:r>
            <a:endParaRPr lang="de-CH" sz="1400" b="1" dirty="0">
              <a:latin typeface="Arial" panose="020B0604020202020204" pitchFamily="34" charset="0"/>
              <a:cs typeface="Arial" panose="020B0604020202020204" pitchFamily="34" charset="0"/>
            </a:endParaRPr>
          </a:p>
          <a:p>
            <a:pPr>
              <a:spcAft>
                <a:spcPts val="400"/>
              </a:spcAft>
            </a:pPr>
            <a:endParaRPr lang="de-CH" sz="1400" b="1" dirty="0">
              <a:latin typeface="Arial" panose="020B0604020202020204" pitchFamily="34" charset="0"/>
              <a:cs typeface="Arial" panose="020B0604020202020204" pitchFamily="34" charset="0"/>
            </a:endParaRPr>
          </a:p>
          <a:p>
            <a:pPr>
              <a:spcAft>
                <a:spcPts val="400"/>
              </a:spcAft>
            </a:pPr>
            <a:r>
              <a:rPr lang="de-CH" sz="1400" b="1" dirty="0">
                <a:latin typeface="Arial" panose="020B0604020202020204" pitchFamily="34" charset="0"/>
                <a:cs typeface="Arial" panose="020B0604020202020204" pitchFamily="34" charset="0"/>
              </a:rPr>
              <a:t>Problematik Titel vs. Inhalt der Initiative</a:t>
            </a:r>
          </a:p>
          <a:p>
            <a:pPr>
              <a:spcAft>
                <a:spcPts val="400"/>
              </a:spcAft>
              <a:defRPr/>
            </a:pPr>
            <a:r>
              <a:rPr lang="de-CH" sz="1400" dirty="0">
                <a:latin typeface="Arial" panose="020B0604020202020204" pitchFamily="34" charset="0"/>
                <a:cs typeface="Arial" panose="020B0604020202020204" pitchFamily="34" charset="0"/>
              </a:rPr>
              <a:t>Ausserdem, geschätzte Damen und Herren: Der Titel der Initiative gibt nicht ihren Inhalt wieder. Das kann </a:t>
            </a:r>
            <a:r>
              <a:rPr lang="de-CH" sz="1400" dirty="0" smtClean="0">
                <a:latin typeface="Arial" panose="020B0604020202020204" pitchFamily="34" charset="0"/>
                <a:cs typeface="Arial" panose="020B0604020202020204" pitchFamily="34" charset="0"/>
              </a:rPr>
              <a:t>in die Irre führen</a:t>
            </a:r>
            <a:r>
              <a:rPr lang="de-CH" sz="1400" dirty="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Die </a:t>
            </a:r>
            <a:r>
              <a:rPr lang="de-CH" sz="1400" dirty="0">
                <a:latin typeface="Arial" panose="020B0604020202020204" pitchFamily="34" charset="0"/>
                <a:cs typeface="Arial" panose="020B0604020202020204" pitchFamily="34" charset="0"/>
              </a:rPr>
              <a:t>vom Initiativkomitee </a:t>
            </a:r>
            <a:r>
              <a:rPr lang="de-CH" sz="1400" dirty="0" smtClean="0">
                <a:latin typeface="Arial" panose="020B0604020202020204" pitchFamily="34" charset="0"/>
                <a:cs typeface="Arial" panose="020B0604020202020204" pitchFamily="34" charset="0"/>
              </a:rPr>
              <a:t>kritisierten Punkte </a:t>
            </a:r>
            <a:r>
              <a:rPr lang="de-CH" sz="1400" dirty="0">
                <a:latin typeface="Arial" panose="020B0604020202020204" pitchFamily="34" charset="0"/>
                <a:cs typeface="Arial" panose="020B0604020202020204" pitchFamily="34" charset="0"/>
              </a:rPr>
              <a:t>werden mit dem vorgeschlagenen Gesetzestext nicht verändert. </a:t>
            </a:r>
          </a:p>
        </p:txBody>
      </p:sp>
      <p:sp>
        <p:nvSpPr>
          <p:cNvPr id="4" name="Foliennummernplatzhalter 3"/>
          <p:cNvSpPr>
            <a:spLocks noGrp="1"/>
          </p:cNvSpPr>
          <p:nvPr>
            <p:ph type="sldNum" sz="quarter" idx="10"/>
          </p:nvPr>
        </p:nvSpPr>
        <p:spPr/>
        <p:txBody>
          <a:bodyPr/>
          <a:lstStyle/>
          <a:p>
            <a:fld id="{E6340497-C3A0-443F-A92E-EC6092497E76}" type="slidenum">
              <a:rPr lang="de-CH" smtClean="0"/>
              <a:t>43</a:t>
            </a:fld>
            <a:endParaRPr lang="de-CH"/>
          </a:p>
        </p:txBody>
      </p:sp>
    </p:spTree>
    <p:extLst>
      <p:ext uri="{BB962C8B-B14F-4D97-AF65-F5344CB8AC3E}">
        <p14:creationId xmlns:p14="http://schemas.microsoft.com/office/powerpoint/2010/main" val="975904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31698">
              <a:spcAft>
                <a:spcPts val="408"/>
              </a:spcAft>
              <a:defRPr/>
            </a:pPr>
            <a:r>
              <a:rPr lang="de-CH" dirty="0">
                <a:latin typeface="Arial" panose="020B0604020202020204" pitchFamily="34" charset="0"/>
                <a:cs typeface="Arial" panose="020B0604020202020204" pitchFamily="34" charset="0"/>
              </a:rPr>
              <a:t>Hier zeige ich Ihnen den Vergleich zwischen dem heutigen § 13 Abs. 1 und durch die Initiative vorgesehenen, welche dem bisherigen Abs. 1 entspricht. </a:t>
            </a:r>
          </a:p>
          <a:p>
            <a:pPr defTabSz="931698">
              <a:spcAft>
                <a:spcPts val="408"/>
              </a:spcAft>
              <a:defRPr/>
            </a:pPr>
            <a:endParaRPr lang="de-CH" dirty="0">
              <a:latin typeface="Arial" panose="020B0604020202020204" pitchFamily="34" charset="0"/>
              <a:cs typeface="Arial" panose="020B0604020202020204" pitchFamily="34" charset="0"/>
            </a:endParaRPr>
          </a:p>
          <a:p>
            <a:pPr defTabSz="931698">
              <a:spcAft>
                <a:spcPts val="408"/>
              </a:spcAft>
              <a:defRPr/>
            </a:pPr>
            <a:r>
              <a:rPr lang="de-CH" dirty="0">
                <a:latin typeface="Arial" panose="020B0604020202020204" pitchFamily="34" charset="0"/>
                <a:cs typeface="Arial" panose="020B0604020202020204" pitchFamily="34" charset="0"/>
              </a:rPr>
              <a:t>Dieser Teil des Initiativtextes enthält die wesentlichsten Änderungen gegenüber der heutigen Version:</a:t>
            </a:r>
          </a:p>
          <a:p>
            <a:pPr defTabSz="931698">
              <a:spcAft>
                <a:spcPts val="408"/>
              </a:spcAft>
              <a:defRPr/>
            </a:pPr>
            <a:endParaRPr lang="de-CH" dirty="0">
              <a:latin typeface="Arial" panose="020B0604020202020204" pitchFamily="34" charset="0"/>
              <a:cs typeface="Arial" panose="020B0604020202020204" pitchFamily="34" charset="0"/>
            </a:endParaRPr>
          </a:p>
          <a:p>
            <a:pPr defTabSz="931698">
              <a:spcAft>
                <a:spcPts val="408"/>
              </a:spcAft>
              <a:defRPr/>
            </a:pPr>
            <a:r>
              <a:rPr lang="de-CH" dirty="0"/>
              <a:t>Die </a:t>
            </a:r>
            <a:r>
              <a:rPr lang="de-CH" b="1" dirty="0">
                <a:latin typeface="Arial" panose="020B0604020202020204" pitchFamily="34" charset="0"/>
                <a:cs typeface="Arial" panose="020B0604020202020204" pitchFamily="34" charset="0"/>
              </a:rPr>
              <a:t>einzelnen Fächer werden auf Gesetzesebene </a:t>
            </a:r>
            <a:r>
              <a:rPr lang="de-CH" b="1" dirty="0"/>
              <a:t>abschliessend aufgezählt</a:t>
            </a:r>
            <a:r>
              <a:rPr lang="de-CH" dirty="0"/>
              <a:t>. </a:t>
            </a:r>
            <a:r>
              <a:rPr lang="de-CH" dirty="0">
                <a:latin typeface="Arial" panose="020B0604020202020204" pitchFamily="34" charset="0"/>
                <a:cs typeface="Arial" panose="020B0604020202020204" pitchFamily="34" charset="0"/>
              </a:rPr>
              <a:t>Zudem sind leicht übersehbare aber </a:t>
            </a:r>
            <a:r>
              <a:rPr lang="de-CH" b="1" dirty="0">
                <a:latin typeface="Arial" panose="020B0604020202020204" pitchFamily="34" charset="0"/>
                <a:cs typeface="Arial" panose="020B0604020202020204" pitchFamily="34" charset="0"/>
              </a:rPr>
              <a:t>wesentliche Änderungen </a:t>
            </a:r>
            <a:r>
              <a:rPr lang="de-CH" dirty="0">
                <a:latin typeface="Arial" panose="020B0604020202020204" pitchFamily="34" charset="0"/>
                <a:cs typeface="Arial" panose="020B0604020202020204" pitchFamily="34" charset="0"/>
              </a:rPr>
              <a:t>(hier rot eingefärbt) aufgenommen:</a:t>
            </a:r>
          </a:p>
          <a:p>
            <a:pPr defTabSz="931698">
              <a:spcAft>
                <a:spcPts val="408"/>
              </a:spcAft>
              <a:defRPr/>
            </a:pPr>
            <a:endParaRPr lang="de-CH" dirty="0">
              <a:latin typeface="Arial" panose="020B0604020202020204" pitchFamily="34" charset="0"/>
              <a:cs typeface="Arial" panose="020B0604020202020204" pitchFamily="34" charset="0"/>
            </a:endParaRPr>
          </a:p>
          <a:p>
            <a:pPr marL="174693" indent="-174693" defTabSz="931698">
              <a:spcAft>
                <a:spcPts val="408"/>
              </a:spcAft>
              <a:buFont typeface="Arial" panose="020B0604020202020204" pitchFamily="34" charset="0"/>
              <a:buChar char="•"/>
              <a:defRPr/>
            </a:pPr>
            <a:r>
              <a:rPr lang="de-CH" dirty="0">
                <a:latin typeface="Arial" panose="020B0604020202020204" pitchFamily="34" charset="0"/>
                <a:cs typeface="Arial" panose="020B0604020202020204" pitchFamily="34" charset="0"/>
              </a:rPr>
              <a:t>Die Fächer des Lehrplans sollen </a:t>
            </a:r>
            <a:r>
              <a:rPr lang="de-CH" b="1" dirty="0">
                <a:latin typeface="Arial" panose="020B0604020202020204" pitchFamily="34" charset="0"/>
                <a:cs typeface="Arial" panose="020B0604020202020204" pitchFamily="34" charset="0"/>
              </a:rPr>
              <a:t>neu auf Gesetzesstufe festgelegt </a:t>
            </a:r>
            <a:r>
              <a:rPr lang="de-CH" dirty="0">
                <a:latin typeface="Arial" panose="020B0604020202020204" pitchFamily="34" charset="0"/>
                <a:cs typeface="Arial" panose="020B0604020202020204" pitchFamily="34" charset="0"/>
              </a:rPr>
              <a:t>werden. Damit wäre nur über eine Gesetzesänderungen möglich auf gesellschaftlichen und erkenntnistheoretischen Bedarf zu reagieren.</a:t>
            </a:r>
            <a:br>
              <a:rPr lang="de-CH" dirty="0">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Bisher sind auf Gesetzesstufe Lehrplan-Bereiche festgelegt, was einen klaren Rahmen zwar absteckt, den Gestaltungsraum für Änderungen auf Verordnungsstufe aber möglich macht.</a:t>
            </a:r>
          </a:p>
          <a:p>
            <a:pPr marL="174693" indent="-174693" defTabSz="931698">
              <a:spcAft>
                <a:spcPts val="408"/>
              </a:spcAft>
              <a:buFont typeface="Arial" panose="020B0604020202020204" pitchFamily="34" charset="0"/>
              <a:buChar char="•"/>
              <a:defRPr/>
            </a:pPr>
            <a:endParaRPr lang="de-CH" dirty="0">
              <a:latin typeface="Arial" panose="020B0604020202020204" pitchFamily="34" charset="0"/>
              <a:cs typeface="Arial" panose="020B0604020202020204" pitchFamily="34" charset="0"/>
            </a:endParaRPr>
          </a:p>
          <a:p>
            <a:pPr marL="174693" indent="-174693" defTabSz="931698">
              <a:spcAft>
                <a:spcPts val="408"/>
              </a:spcAft>
              <a:buFont typeface="Arial" panose="020B0604020202020204" pitchFamily="34" charset="0"/>
              <a:buChar char="•"/>
              <a:defRPr/>
            </a:pPr>
            <a:r>
              <a:rPr lang="de-CH" dirty="0">
                <a:latin typeface="Arial" panose="020B0604020202020204" pitchFamily="34" charset="0"/>
                <a:cs typeface="Arial" panose="020B0604020202020204" pitchFamily="34" charset="0"/>
              </a:rPr>
              <a:t>Die </a:t>
            </a:r>
            <a:r>
              <a:rPr lang="de-CH" b="1" dirty="0">
                <a:latin typeface="Arial" panose="020B0604020202020204" pitchFamily="34" charset="0"/>
                <a:cs typeface="Arial" panose="020B0604020202020204" pitchFamily="34" charset="0"/>
              </a:rPr>
              <a:t>Einführung von Fremdsprachen an der Primarschule wird im Lehrplan 21 nicht</a:t>
            </a:r>
            <a:r>
              <a:rPr lang="de-CH" dirty="0">
                <a:latin typeface="Arial" panose="020B0604020202020204" pitchFamily="34" charset="0"/>
                <a:cs typeface="Arial" panose="020B0604020202020204" pitchFamily="34" charset="0"/>
              </a:rPr>
              <a:t> vorgeschrieben. </a:t>
            </a:r>
            <a:br>
              <a:rPr lang="de-CH" dirty="0">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Allerdings würde auch eine Annahme der Initiative die Einführung der </a:t>
            </a:r>
            <a:r>
              <a:rPr lang="de-CH" b="1" dirty="0">
                <a:latin typeface="Arial" panose="020B0604020202020204" pitchFamily="34" charset="0"/>
                <a:cs typeface="Arial" panose="020B0604020202020204" pitchFamily="34" charset="0"/>
              </a:rPr>
              <a:t>Fremdsprachen</a:t>
            </a:r>
            <a:r>
              <a:rPr lang="de-CH" dirty="0">
                <a:latin typeface="Arial" panose="020B0604020202020204" pitchFamily="34" charset="0"/>
                <a:cs typeface="Arial" panose="020B0604020202020204" pitchFamily="34" charset="0"/>
              </a:rPr>
              <a:t> nicht klären: Zwar wäre dann geregelt, dass </a:t>
            </a:r>
            <a:r>
              <a:rPr lang="de-CH" b="1" dirty="0">
                <a:latin typeface="Arial" panose="020B0604020202020204" pitchFamily="34" charset="0"/>
                <a:cs typeface="Arial" panose="020B0604020202020204" pitchFamily="34" charset="0"/>
              </a:rPr>
              <a:t>an der Primarschule nur eine Fremdsprache </a:t>
            </a:r>
            <a:r>
              <a:rPr lang="de-CH" dirty="0">
                <a:latin typeface="Arial" panose="020B0604020202020204" pitchFamily="34" charset="0"/>
                <a:cs typeface="Arial" panose="020B0604020202020204" pitchFamily="34" charset="0"/>
              </a:rPr>
              <a:t>unterrichtet würde. Um welche Fremdsprache es sich dabei handeln würde, bliebe jedoch offen.</a:t>
            </a:r>
            <a:br>
              <a:rPr lang="de-CH" dirty="0">
                <a:latin typeface="Arial" panose="020B0604020202020204" pitchFamily="34" charset="0"/>
                <a:cs typeface="Arial" panose="020B0604020202020204" pitchFamily="34" charset="0"/>
              </a:rPr>
            </a:br>
            <a:endParaRPr lang="de-CH" dirty="0">
              <a:latin typeface="Arial" panose="020B0604020202020204" pitchFamily="34" charset="0"/>
              <a:cs typeface="Arial" panose="020B0604020202020204" pitchFamily="34" charset="0"/>
            </a:endParaRPr>
          </a:p>
          <a:p>
            <a:pPr marL="174693" indent="-174693" defTabSz="931698">
              <a:spcAft>
                <a:spcPts val="408"/>
              </a:spcAft>
              <a:buFont typeface="Arial" panose="020B0604020202020204" pitchFamily="34" charset="0"/>
              <a:buChar char="•"/>
              <a:defRPr/>
            </a:pPr>
            <a:r>
              <a:rPr lang="de-CH" dirty="0">
                <a:latin typeface="Arial" panose="020B0604020202020204" pitchFamily="34" charset="0"/>
                <a:cs typeface="Arial" panose="020B0604020202020204" pitchFamily="34" charset="0"/>
              </a:rPr>
              <a:t>Mit der </a:t>
            </a:r>
            <a:r>
              <a:rPr lang="de-CH" b="1" dirty="0">
                <a:latin typeface="Arial" panose="020B0604020202020204" pitchFamily="34" charset="0"/>
                <a:cs typeface="Arial" panose="020B0604020202020204" pitchFamily="34" charset="0"/>
              </a:rPr>
              <a:t>Einzahl bei Religion </a:t>
            </a:r>
            <a:r>
              <a:rPr lang="de-CH" dirty="0">
                <a:latin typeface="Arial" panose="020B0604020202020204" pitchFamily="34" charset="0"/>
                <a:cs typeface="Arial" panose="020B0604020202020204" pitchFamily="34" charset="0"/>
              </a:rPr>
              <a:t>soll sichergestellt werden, dass hauptsächlich </a:t>
            </a:r>
            <a:r>
              <a:rPr lang="de-CH" b="1" dirty="0">
                <a:latin typeface="Arial" panose="020B0604020202020204" pitchFamily="34" charset="0"/>
                <a:cs typeface="Arial" panose="020B0604020202020204" pitchFamily="34" charset="0"/>
              </a:rPr>
              <a:t>nur die christliche Religion thematisiert</a:t>
            </a:r>
            <a:r>
              <a:rPr lang="de-CH" dirty="0">
                <a:latin typeface="Arial" panose="020B0604020202020204" pitchFamily="34" charset="0"/>
                <a:cs typeface="Arial" panose="020B0604020202020204" pitchFamily="34" charset="0"/>
              </a:rPr>
              <a:t> werden soll. </a:t>
            </a:r>
            <a:br>
              <a:rPr lang="de-CH" dirty="0">
                <a:latin typeface="Arial" panose="020B0604020202020204" pitchFamily="34" charset="0"/>
                <a:cs typeface="Arial" panose="020B0604020202020204" pitchFamily="34" charset="0"/>
              </a:rPr>
            </a:br>
            <a:r>
              <a:rPr lang="de-CH" dirty="0">
                <a:latin typeface="Arial" panose="020B0604020202020204" pitchFamily="34" charset="0"/>
                <a:cs typeface="Arial" panose="020B0604020202020204" pitchFamily="34" charset="0"/>
              </a:rPr>
              <a:t>Mit der Beziehung zu anderen Religionen unserer abendländischen Kultur entspricht der neue Lehrplan weitestgehend dem bisherigen. </a:t>
            </a:r>
            <a:br>
              <a:rPr lang="de-CH" dirty="0">
                <a:latin typeface="Arial" panose="020B0604020202020204" pitchFamily="34" charset="0"/>
                <a:cs typeface="Arial" panose="020B0604020202020204" pitchFamily="34" charset="0"/>
              </a:rPr>
            </a:br>
            <a:endParaRPr lang="de-CH" dirty="0">
              <a:latin typeface="Arial" panose="020B0604020202020204" pitchFamily="34" charset="0"/>
              <a:cs typeface="Arial" panose="020B0604020202020204" pitchFamily="34" charset="0"/>
            </a:endParaRPr>
          </a:p>
          <a:p>
            <a:pPr marL="174693" indent="-174693" defTabSz="931698">
              <a:spcAft>
                <a:spcPts val="408"/>
              </a:spcAft>
              <a:buFont typeface="Arial" panose="020B0604020202020204" pitchFamily="34" charset="0"/>
              <a:buChar char="•"/>
              <a:defRPr/>
            </a:pPr>
            <a:r>
              <a:rPr lang="de-CH" dirty="0">
                <a:latin typeface="Arial" panose="020B0604020202020204" pitchFamily="34" charset="0"/>
                <a:cs typeface="Arial" panose="020B0604020202020204" pitchFamily="34" charset="0"/>
              </a:rPr>
              <a:t>Wichtige neue Entwicklungen/ aktuelle Erfordernisse sind im Fächerkatalog nicht aufgenommen: Umgang mit neuen Medien, Berufliche Orientierung, Politische Bildung, Wirtschaft, Technik, Bildung für Nachhaltige Entwicklung.</a:t>
            </a:r>
          </a:p>
        </p:txBody>
      </p:sp>
      <p:sp>
        <p:nvSpPr>
          <p:cNvPr id="4" name="Foliennummernplatzhalter 3"/>
          <p:cNvSpPr>
            <a:spLocks noGrp="1"/>
          </p:cNvSpPr>
          <p:nvPr>
            <p:ph type="sldNum" sz="quarter" idx="10"/>
          </p:nvPr>
        </p:nvSpPr>
        <p:spPr/>
        <p:txBody>
          <a:bodyPr/>
          <a:lstStyle/>
          <a:p>
            <a:fld id="{E6340497-C3A0-443F-A92E-EC6092497E76}" type="slidenum">
              <a:rPr lang="de-CH" smtClean="0"/>
              <a:t>44</a:t>
            </a:fld>
            <a:endParaRPr lang="de-CH"/>
          </a:p>
        </p:txBody>
      </p:sp>
      <p:sp>
        <p:nvSpPr>
          <p:cNvPr id="5" name="Datumsplatzhalter 4"/>
          <p:cNvSpPr>
            <a:spLocks noGrp="1"/>
          </p:cNvSpPr>
          <p:nvPr>
            <p:ph type="dt" idx="11"/>
          </p:nvPr>
        </p:nvSpPr>
        <p:spPr/>
        <p:txBody>
          <a:bodyPr/>
          <a:lstStyle/>
          <a:p>
            <a:r>
              <a:rPr lang="de-CH" smtClean="0"/>
              <a:t>16.02.2015</a:t>
            </a:r>
            <a:endParaRPr lang="de-CH" dirty="0"/>
          </a:p>
        </p:txBody>
      </p:sp>
      <p:sp>
        <p:nvSpPr>
          <p:cNvPr id="6" name="Fußzeilenplatzhalter 5"/>
          <p:cNvSpPr>
            <a:spLocks noGrp="1"/>
          </p:cNvSpPr>
          <p:nvPr>
            <p:ph type="ftr" sz="quarter" idx="12"/>
          </p:nvPr>
        </p:nvSpPr>
        <p:spPr/>
        <p:txBody>
          <a:bodyPr/>
          <a:lstStyle/>
          <a:p>
            <a:r>
              <a:rPr lang="de-CH" smtClean="0"/>
              <a:t>VB / FA BKS</a:t>
            </a:r>
            <a:endParaRPr lang="de-CH" dirty="0"/>
          </a:p>
        </p:txBody>
      </p:sp>
      <p:sp>
        <p:nvSpPr>
          <p:cNvPr id="7" name="Kopfzeilenplatzhalter 6"/>
          <p:cNvSpPr>
            <a:spLocks noGrp="1"/>
          </p:cNvSpPr>
          <p:nvPr>
            <p:ph type="hdr" sz="quarter" idx="13"/>
          </p:nvPr>
        </p:nvSpPr>
        <p:spPr/>
        <p:txBody>
          <a:bodyPr/>
          <a:lstStyle/>
          <a:p>
            <a:r>
              <a:rPr lang="de-CH" smtClean="0"/>
              <a:t>Lehrplan 21</a:t>
            </a:r>
            <a:endParaRPr lang="de-CH" dirty="0"/>
          </a:p>
        </p:txBody>
      </p:sp>
    </p:spTree>
    <p:extLst>
      <p:ext uri="{BB962C8B-B14F-4D97-AF65-F5344CB8AC3E}">
        <p14:creationId xmlns:p14="http://schemas.microsoft.com/office/powerpoint/2010/main" val="975904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91155" lvl="1" indent="-291155" defTabSz="931698">
              <a:spcAft>
                <a:spcPts val="611"/>
              </a:spcAft>
              <a:buFont typeface="Arial" panose="020B0604020202020204" pitchFamily="34" charset="0"/>
              <a:buChar char="•"/>
              <a:defRPr/>
            </a:pPr>
            <a:r>
              <a:rPr lang="de-CH" sz="1400" b="1" dirty="0">
                <a:latin typeface="Arial" panose="020B0604020202020204" pitchFamily="34" charset="0"/>
                <a:cs typeface="Arial" panose="020B0604020202020204" pitchFamily="34" charset="0"/>
              </a:rPr>
              <a:t>Rahmenlehrplan für den Kindergarten</a:t>
            </a:r>
            <a:br>
              <a:rPr lang="de-CH" sz="1400" b="1" dirty="0">
                <a:latin typeface="Arial" panose="020B0604020202020204" pitchFamily="34" charset="0"/>
                <a:cs typeface="Arial" panose="020B0604020202020204" pitchFamily="34" charset="0"/>
              </a:rPr>
            </a:br>
            <a:r>
              <a:rPr lang="de-CH" sz="1400" dirty="0">
                <a:latin typeface="Arial" panose="020B0604020202020204" pitchFamily="34" charset="0"/>
                <a:cs typeface="Arial" panose="020B0604020202020204" pitchFamily="34" charset="0"/>
              </a:rPr>
              <a:t>Bei einer Annahme der Initiative müsste für den Kindergarten ein Rahmenlehrplan erstellt werden. </a:t>
            </a:r>
            <a:br>
              <a:rPr lang="de-CH" sz="1400" dirty="0">
                <a:latin typeface="Arial" panose="020B0604020202020204" pitchFamily="34" charset="0"/>
                <a:cs typeface="Arial" panose="020B0604020202020204" pitchFamily="34" charset="0"/>
              </a:rPr>
            </a:br>
            <a:r>
              <a:rPr lang="de-CH" sz="1400" b="1" dirty="0">
                <a:latin typeface="Arial" panose="020B0604020202020204" pitchFamily="34" charset="0"/>
                <a:cs typeface="Arial" panose="020B0604020202020204" pitchFamily="34" charset="0"/>
              </a:rPr>
              <a:t>Rahmenlehrpläne sind auf Stufe Maturitäts- und Berufsschulen eingesetzte Instrumente</a:t>
            </a:r>
            <a:r>
              <a:rPr lang="de-CH" sz="1400" dirty="0">
                <a:latin typeface="Arial" panose="020B0604020202020204" pitchFamily="34" charset="0"/>
                <a:cs typeface="Arial" panose="020B0604020202020204" pitchFamily="34" charset="0"/>
              </a:rPr>
              <a:t>. Sie dienen als Grundlage für die </a:t>
            </a:r>
            <a:r>
              <a:rPr lang="de-DE" sz="1400" b="1" dirty="0">
                <a:latin typeface="Arial" panose="020B0604020202020204" pitchFamily="34" charset="0"/>
                <a:cs typeface="Arial" panose="020B0604020202020204" pitchFamily="34" charset="0"/>
              </a:rPr>
              <a:t>Umsetzung und Anpassung in eigene Lehrpläne</a:t>
            </a:r>
            <a:r>
              <a:rPr lang="de-CH" sz="1400" dirty="0">
                <a:latin typeface="Arial" panose="020B0604020202020204" pitchFamily="34" charset="0"/>
                <a:cs typeface="Arial" panose="020B0604020202020204" pitchFamily="34" charset="0"/>
              </a:rPr>
              <a:t>. </a:t>
            </a:r>
            <a:br>
              <a:rPr lang="de-CH" sz="1400" dirty="0">
                <a:latin typeface="Arial" panose="020B0604020202020204" pitchFamily="34" charset="0"/>
                <a:cs typeface="Arial" panose="020B0604020202020204" pitchFamily="34" charset="0"/>
              </a:rPr>
            </a:br>
            <a:r>
              <a:rPr lang="de-CH" sz="1400" dirty="0">
                <a:latin typeface="Arial" panose="020B0604020202020204" pitchFamily="34" charset="0"/>
                <a:cs typeface="Arial" panose="020B0604020202020204" pitchFamily="34" charset="0"/>
              </a:rPr>
              <a:t>Ein Rahmenlehrplan hätte daher für die Kindergärten zur Folge, dass in den einzelnen Schulen aufwändige Umsetzungsarbeit in einen konkreteren Lehrplan zu leisten wäre.</a:t>
            </a:r>
          </a:p>
          <a:p>
            <a:pPr marL="291155" indent="-291155">
              <a:spcAft>
                <a:spcPts val="611"/>
              </a:spcAft>
              <a:buFont typeface="Arial" panose="020B0604020202020204" pitchFamily="34" charset="0"/>
              <a:buChar char="•"/>
            </a:pPr>
            <a:endParaRPr lang="de-CH" sz="1400" dirty="0">
              <a:latin typeface="Arial" panose="020B0604020202020204" pitchFamily="34" charset="0"/>
              <a:cs typeface="Arial" panose="020B0604020202020204" pitchFamily="34" charset="0"/>
            </a:endParaRPr>
          </a:p>
          <a:p>
            <a:pPr marL="291155" indent="-291155">
              <a:spcAft>
                <a:spcPts val="611"/>
              </a:spcAft>
              <a:buFont typeface="Arial" panose="020B0604020202020204" pitchFamily="34" charset="0"/>
              <a:buChar char="•"/>
            </a:pPr>
            <a:r>
              <a:rPr lang="de-CH" sz="1400" b="1" dirty="0">
                <a:latin typeface="Arial" panose="020B0604020202020204" pitchFamily="34" charset="0"/>
                <a:cs typeface="Arial" panose="020B0604020202020204" pitchFamily="34" charset="0"/>
              </a:rPr>
              <a:t>Auf die Bedeutung der Jahrgangsziele gehe ich auf der nächsten Seite ein</a:t>
            </a:r>
            <a:br>
              <a:rPr lang="de-CH" sz="1400" b="1" dirty="0">
                <a:latin typeface="Arial" panose="020B0604020202020204" pitchFamily="34" charset="0"/>
                <a:cs typeface="Arial" panose="020B0604020202020204" pitchFamily="34" charset="0"/>
              </a:rPr>
            </a:br>
            <a:endParaRPr lang="de-CH" b="0" baseline="0" dirty="0" smtClean="0"/>
          </a:p>
        </p:txBody>
      </p:sp>
      <p:sp>
        <p:nvSpPr>
          <p:cNvPr id="4" name="Foliennummernplatzhalter 3"/>
          <p:cNvSpPr>
            <a:spLocks noGrp="1"/>
          </p:cNvSpPr>
          <p:nvPr>
            <p:ph type="sldNum" sz="quarter" idx="10"/>
          </p:nvPr>
        </p:nvSpPr>
        <p:spPr/>
        <p:txBody>
          <a:bodyPr/>
          <a:lstStyle/>
          <a:p>
            <a:fld id="{E6340497-C3A0-443F-A92E-EC6092497E76}" type="slidenum">
              <a:rPr lang="de-CH" smtClean="0"/>
              <a:t>45</a:t>
            </a:fld>
            <a:endParaRPr lang="de-CH"/>
          </a:p>
        </p:txBody>
      </p:sp>
      <p:sp>
        <p:nvSpPr>
          <p:cNvPr id="5" name="Datumsplatzhalter 4"/>
          <p:cNvSpPr>
            <a:spLocks noGrp="1"/>
          </p:cNvSpPr>
          <p:nvPr>
            <p:ph type="dt" idx="11"/>
          </p:nvPr>
        </p:nvSpPr>
        <p:spPr/>
        <p:txBody>
          <a:bodyPr/>
          <a:lstStyle/>
          <a:p>
            <a:r>
              <a:rPr lang="de-CH" smtClean="0"/>
              <a:t>16.02.2015</a:t>
            </a:r>
            <a:endParaRPr lang="de-CH" dirty="0"/>
          </a:p>
        </p:txBody>
      </p:sp>
      <p:sp>
        <p:nvSpPr>
          <p:cNvPr id="6" name="Fußzeilenplatzhalter 5"/>
          <p:cNvSpPr>
            <a:spLocks noGrp="1"/>
          </p:cNvSpPr>
          <p:nvPr>
            <p:ph type="ftr" sz="quarter" idx="12"/>
          </p:nvPr>
        </p:nvSpPr>
        <p:spPr/>
        <p:txBody>
          <a:bodyPr/>
          <a:lstStyle/>
          <a:p>
            <a:r>
              <a:rPr lang="de-CH" smtClean="0"/>
              <a:t>VB / FA BKS</a:t>
            </a:r>
            <a:endParaRPr lang="de-CH" dirty="0"/>
          </a:p>
        </p:txBody>
      </p:sp>
      <p:sp>
        <p:nvSpPr>
          <p:cNvPr id="7" name="Kopfzeilenplatzhalter 6"/>
          <p:cNvSpPr>
            <a:spLocks noGrp="1"/>
          </p:cNvSpPr>
          <p:nvPr>
            <p:ph type="hdr" sz="quarter" idx="13"/>
          </p:nvPr>
        </p:nvSpPr>
        <p:spPr/>
        <p:txBody>
          <a:bodyPr/>
          <a:lstStyle/>
          <a:p>
            <a:r>
              <a:rPr lang="de-CH" smtClean="0"/>
              <a:t>Lehrplan 21</a:t>
            </a:r>
            <a:endParaRPr lang="de-CH" dirty="0"/>
          </a:p>
        </p:txBody>
      </p:sp>
    </p:spTree>
    <p:extLst>
      <p:ext uri="{BB962C8B-B14F-4D97-AF65-F5344CB8AC3E}">
        <p14:creationId xmlns:p14="http://schemas.microsoft.com/office/powerpoint/2010/main" val="975904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1041" y="4415790"/>
            <a:ext cx="5608320" cy="4880610"/>
          </a:xfrm>
        </p:spPr>
        <p:txBody>
          <a:bodyPr/>
          <a:lstStyle/>
          <a:p>
            <a:r>
              <a:rPr lang="de-CH" sz="1200" kern="1200" dirty="0" smtClean="0">
                <a:solidFill>
                  <a:schemeClr val="tx1"/>
                </a:solidFill>
                <a:effectLst/>
                <a:latin typeface="+mn-lt"/>
                <a:ea typeface="+mn-ea"/>
                <a:cs typeface="+mn-cs"/>
              </a:rPr>
              <a:t>Der Grosse Rat des Kantons Aargau hat am 28. Juni 2016 über die Volksinitiative «JA zu einer guten Bildung – NEIN zum Lehrplan 21» beraten und sich mit 94 zu 32 Stimmen gegen das Begehren ausgesprochen.</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Regierungsrat und Grosser Rat empfehlen Ihnen diese Volksinitiative ohne Gegenvorschlag zur Ablehnung.</a:t>
            </a:r>
          </a:p>
          <a:p>
            <a:endParaRPr lang="de-CH" dirty="0"/>
          </a:p>
        </p:txBody>
      </p:sp>
      <p:sp>
        <p:nvSpPr>
          <p:cNvPr id="4" name="Foliennummernplatzhalter 3"/>
          <p:cNvSpPr>
            <a:spLocks noGrp="1"/>
          </p:cNvSpPr>
          <p:nvPr>
            <p:ph type="sldNum" sz="quarter" idx="10"/>
          </p:nvPr>
        </p:nvSpPr>
        <p:spPr/>
        <p:txBody>
          <a:bodyPr/>
          <a:lstStyle/>
          <a:p>
            <a:fld id="{E6340497-C3A0-443F-A92E-EC6092497E76}" type="slidenum">
              <a:rPr lang="de-CH" smtClean="0"/>
              <a:t>46</a:t>
            </a:fld>
            <a:endParaRPr lang="de-CH" dirty="0"/>
          </a:p>
        </p:txBody>
      </p:sp>
    </p:spTree>
    <p:extLst>
      <p:ext uri="{BB962C8B-B14F-4D97-AF65-F5344CB8AC3E}">
        <p14:creationId xmlns:p14="http://schemas.microsoft.com/office/powerpoint/2010/main" val="4005837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1041" y="4415790"/>
            <a:ext cx="5608320" cy="4880610"/>
          </a:xfrm>
        </p:spPr>
        <p:txBody>
          <a:bodyPr/>
          <a:lstStyle/>
          <a:p>
            <a:endParaRPr lang="de-CH" dirty="0"/>
          </a:p>
        </p:txBody>
      </p:sp>
      <p:sp>
        <p:nvSpPr>
          <p:cNvPr id="4" name="Foliennummernplatzhalter 3"/>
          <p:cNvSpPr>
            <a:spLocks noGrp="1"/>
          </p:cNvSpPr>
          <p:nvPr>
            <p:ph type="sldNum" sz="quarter" idx="10"/>
          </p:nvPr>
        </p:nvSpPr>
        <p:spPr/>
        <p:txBody>
          <a:bodyPr/>
          <a:lstStyle/>
          <a:p>
            <a:fld id="{E6340497-C3A0-443F-A92E-EC6092497E76}" type="slidenum">
              <a:rPr lang="de-CH" smtClean="0"/>
              <a:t>47</a:t>
            </a:fld>
            <a:endParaRPr lang="de-CH" dirty="0"/>
          </a:p>
        </p:txBody>
      </p:sp>
    </p:spTree>
    <p:extLst>
      <p:ext uri="{BB962C8B-B14F-4D97-AF65-F5344CB8AC3E}">
        <p14:creationId xmlns:p14="http://schemas.microsoft.com/office/powerpoint/2010/main" val="4005837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E6340497-C3A0-443F-A92E-EC6092497E76}" type="slidenum">
              <a:rPr lang="de-CH" smtClean="0"/>
              <a:t>48</a:t>
            </a:fld>
            <a:endParaRPr lang="de-CH" dirty="0"/>
          </a:p>
        </p:txBody>
      </p:sp>
    </p:spTree>
    <p:extLst>
      <p:ext uri="{BB962C8B-B14F-4D97-AF65-F5344CB8AC3E}">
        <p14:creationId xmlns:p14="http://schemas.microsoft.com/office/powerpoint/2010/main" val="1940213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100" b="1" dirty="0" smtClean="0">
                <a:latin typeface="Arial" panose="020B0604020202020204" pitchFamily="34" charset="0"/>
                <a:cs typeface="Arial" panose="020B0604020202020204" pitchFamily="34" charset="0"/>
              </a:rPr>
              <a:t>Informationsveranstaltungen: </a:t>
            </a:r>
            <a:r>
              <a:rPr lang="de-CH" sz="1100" dirty="0" smtClean="0">
                <a:latin typeface="Arial" panose="020B0604020202020204" pitchFamily="34" charset="0"/>
                <a:cs typeface="Arial" panose="020B0604020202020204" pitchFamily="34" charset="0"/>
              </a:rPr>
              <a:t>Mit</a:t>
            </a:r>
            <a:r>
              <a:rPr lang="de-CH" sz="1100" baseline="0" dirty="0" smtClean="0">
                <a:latin typeface="Arial" panose="020B0604020202020204" pitchFamily="34" charset="0"/>
                <a:cs typeface="Arial" panose="020B0604020202020204" pitchFamily="34" charset="0"/>
              </a:rPr>
              <a:t> Informationsveranstaltungen</a:t>
            </a:r>
            <a:r>
              <a:rPr lang="de-CH" sz="1100" dirty="0" smtClean="0">
                <a:latin typeface="Arial" panose="020B0604020202020204" pitchFamily="34" charset="0"/>
                <a:cs typeface="Arial" panose="020B0604020202020204" pitchFamily="34" charset="0"/>
              </a:rPr>
              <a:t> zum neuen Aargauer Lehrplan werden Schulen und Verbände informiert. </a:t>
            </a:r>
            <a:r>
              <a:rPr lang="de-CH" sz="1100" kern="1200" dirty="0" smtClean="0">
                <a:solidFill>
                  <a:schemeClr val="tx1"/>
                </a:solidFill>
                <a:effectLst/>
                <a:latin typeface="Arial" panose="020B0604020202020204" pitchFamily="34" charset="0"/>
                <a:ea typeface="+mn-ea"/>
                <a:cs typeface="Arial" panose="020B0604020202020204" pitchFamily="34" charset="0"/>
              </a:rPr>
              <a:t>Relevante Anspruchsgruppen (Stakeholder) sollen die Inhalte und die Rahmenbedingungen des Lehrplans 21 kennen und können sich eine differenzierte Meinung zum Lehrplan sowie zu dessen geplanter Einführung im Kanton Aargau bilden. Es soll der kantonsspezifische Handlungsspielraum aufgezeigt werden. Die Gespräche sollen dazu dienen, Ansprüche und Erwartungen an den neuen kantonalen Lehrplan in einem quasi-öffentlichen Rahmen zu sammeln, zu kategorisieren und zu gewichten. Indem die unterschiedlichen Anspruchsgruppen gemeinsam eingeladen werden, können kontroverse Positionen einander gegenübergestellt – und allenfalls gar konsolidiert – werden.</a:t>
            </a:r>
          </a:p>
          <a:p>
            <a:endParaRPr lang="de-CH" sz="1100" b="1" dirty="0" smtClean="0">
              <a:latin typeface="Arial" panose="020B0604020202020204" pitchFamily="34" charset="0"/>
              <a:cs typeface="Arial" panose="020B0604020202020204" pitchFamily="34" charset="0"/>
            </a:endParaRPr>
          </a:p>
          <a:p>
            <a:r>
              <a:rPr lang="de-CH" sz="1100" b="1" dirty="0" smtClean="0">
                <a:latin typeface="Arial" panose="020B0604020202020204" pitchFamily="34" charset="0"/>
                <a:cs typeface="Arial" panose="020B0604020202020204" pitchFamily="34" charset="0"/>
              </a:rPr>
              <a:t>Stundentafeln erarbeiten:</a:t>
            </a:r>
            <a:r>
              <a:rPr lang="de-CH" sz="1100" b="1" baseline="0" dirty="0" smtClean="0">
                <a:latin typeface="Arial" panose="020B0604020202020204" pitchFamily="34" charset="0"/>
                <a:cs typeface="Arial" panose="020B0604020202020204" pitchFamily="34" charset="0"/>
              </a:rPr>
              <a:t> </a:t>
            </a:r>
            <a:r>
              <a:rPr lang="de-CH" sz="1100" b="0" dirty="0" smtClean="0">
                <a:latin typeface="Arial" panose="020B0604020202020204" pitchFamily="34" charset="0"/>
                <a:cs typeface="Arial" panose="020B0604020202020204" pitchFamily="34" charset="0"/>
              </a:rPr>
              <a:t>unter Einbezug der Verbände, </a:t>
            </a:r>
            <a:r>
              <a:rPr lang="de-CH" sz="1100" dirty="0" smtClean="0">
                <a:latin typeface="Arial" panose="020B0604020202020204" pitchFamily="34" charset="0"/>
                <a:cs typeface="Arial" panose="020B0604020202020204" pitchFamily="34" charset="0"/>
              </a:rPr>
              <a:t>Anpassen von Instrumenten (z.B. Zeugnisse, Beurteilung),</a:t>
            </a:r>
            <a:r>
              <a:rPr lang="de-CH" sz="1100" baseline="0" dirty="0" smtClean="0">
                <a:latin typeface="Arial" panose="020B0604020202020204" pitchFamily="34" charset="0"/>
                <a:cs typeface="Arial" panose="020B0604020202020204" pitchFamily="34" charset="0"/>
              </a:rPr>
              <a:t> </a:t>
            </a:r>
            <a:r>
              <a:rPr lang="de-CH" sz="1100" dirty="0" smtClean="0">
                <a:latin typeface="Arial" panose="020B0604020202020204" pitchFamily="34" charset="0"/>
                <a:cs typeface="Arial" panose="020B0604020202020204" pitchFamily="34" charset="0"/>
              </a:rPr>
              <a:t>Erarbeitung Stundentafel und Anpassungen (Einbezug der Verbände)</a:t>
            </a:r>
            <a:endParaRPr lang="de-CH" sz="1100" b="0" dirty="0" smtClean="0">
              <a:latin typeface="Arial" panose="020B0604020202020204" pitchFamily="34" charset="0"/>
              <a:cs typeface="Arial" panose="020B0604020202020204" pitchFamily="34" charset="0"/>
            </a:endParaRPr>
          </a:p>
          <a:p>
            <a:endParaRPr lang="de-CH" sz="1100" b="1" dirty="0" smtClean="0">
              <a:latin typeface="Arial" panose="020B0604020202020204" pitchFamily="34" charset="0"/>
              <a:cs typeface="Arial" panose="020B0604020202020204" pitchFamily="34" charset="0"/>
            </a:endParaRPr>
          </a:p>
          <a:p>
            <a:r>
              <a:rPr lang="de-CH" sz="1100" b="1" dirty="0" smtClean="0">
                <a:latin typeface="Arial" panose="020B0604020202020204" pitchFamily="34" charset="0"/>
                <a:cs typeface="Arial" panose="020B0604020202020204" pitchFamily="34" charset="0"/>
              </a:rPr>
              <a:t>Lehrplan beschliessen: </a:t>
            </a:r>
            <a:r>
              <a:rPr lang="de-CH" sz="1100" b="1" baseline="0" dirty="0" smtClean="0">
                <a:latin typeface="Arial" panose="020B0604020202020204" pitchFamily="34" charset="0"/>
                <a:cs typeface="Arial" panose="020B0604020202020204" pitchFamily="34" charset="0"/>
              </a:rPr>
              <a:t> </a:t>
            </a:r>
            <a:r>
              <a:rPr lang="de-CH" sz="1100" dirty="0" smtClean="0">
                <a:latin typeface="Arial" panose="020B0604020202020204" pitchFamily="34" charset="0"/>
                <a:cs typeface="Arial" panose="020B0604020202020204" pitchFamily="34" charset="0"/>
              </a:rPr>
              <a:t>Entscheid der Regierung</a:t>
            </a:r>
            <a:r>
              <a:rPr lang="de-CH" sz="1100" baseline="0" dirty="0" smtClean="0">
                <a:latin typeface="Arial" panose="020B0604020202020204" pitchFamily="34" charset="0"/>
                <a:cs typeface="Arial" panose="020B0604020202020204" pitchFamily="34" charset="0"/>
              </a:rPr>
              <a:t> zur Einführung des </a:t>
            </a:r>
            <a:r>
              <a:rPr lang="de-CH" sz="1100" dirty="0" smtClean="0">
                <a:latin typeface="Arial" panose="020B0604020202020204" pitchFamily="34" charset="0"/>
                <a:cs typeface="Arial" panose="020B0604020202020204" pitchFamily="34" charset="0"/>
              </a:rPr>
              <a:t>neuen Aargauer </a:t>
            </a:r>
            <a:r>
              <a:rPr lang="de-CH" sz="1100" baseline="0" dirty="0" smtClean="0">
                <a:latin typeface="Arial" panose="020B0604020202020204" pitchFamily="34" charset="0"/>
                <a:cs typeface="Arial" panose="020B0604020202020204" pitchFamily="34" charset="0"/>
              </a:rPr>
              <a:t>Lehrplans , </a:t>
            </a:r>
            <a:r>
              <a:rPr lang="de-CH" sz="1100" dirty="0" smtClean="0">
                <a:latin typeface="Arial" panose="020B0604020202020204" pitchFamily="34" charset="0"/>
                <a:cs typeface="Arial" panose="020B0604020202020204" pitchFamily="34" charset="0"/>
              </a:rPr>
              <a:t>Entscheid Grosser Rat Kredite für den neuen Aargauer Lehrplan und Französisch PS</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1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100" b="1" dirty="0" smtClean="0">
                <a:latin typeface="Arial" panose="020B0604020202020204" pitchFamily="34" charset="0"/>
                <a:cs typeface="Arial" panose="020B0604020202020204" pitchFamily="34" charset="0"/>
              </a:rPr>
              <a:t>Einführung vorbereiten:</a:t>
            </a:r>
            <a:r>
              <a:rPr lang="de-CH" sz="1100" b="1" baseline="0" dirty="0" smtClean="0">
                <a:latin typeface="Arial" panose="020B0604020202020204" pitchFamily="34" charset="0"/>
                <a:cs typeface="Arial" panose="020B0604020202020204" pitchFamily="34" charset="0"/>
              </a:rPr>
              <a:t>  </a:t>
            </a:r>
            <a:r>
              <a:rPr lang="de-CH" sz="1100" dirty="0" smtClean="0">
                <a:latin typeface="Arial" panose="020B0604020202020204" pitchFamily="34" charset="0"/>
                <a:cs typeface="Arial" panose="020B0604020202020204" pitchFamily="34" charset="0"/>
              </a:rPr>
              <a:t>Weiterbildung zum neuen Aargauer Lehrplan und Französisch PS,</a:t>
            </a:r>
            <a:r>
              <a:rPr lang="de-CH" sz="1100" baseline="0" dirty="0" smtClean="0">
                <a:latin typeface="Arial" panose="020B0604020202020204" pitchFamily="34" charset="0"/>
                <a:cs typeface="Arial" panose="020B0604020202020204" pitchFamily="34" charset="0"/>
              </a:rPr>
              <a:t> </a:t>
            </a:r>
            <a:r>
              <a:rPr lang="de-CH" sz="1100" dirty="0" smtClean="0">
                <a:latin typeface="Arial" panose="020B0604020202020204" pitchFamily="34" charset="0"/>
                <a:cs typeface="Arial" panose="020B0604020202020204" pitchFamily="34" charset="0"/>
              </a:rPr>
              <a:t>Überprüfen Lehrmittel, Anpassen von Instrumenten (Beurteilen)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1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100" b="1" dirty="0" smtClean="0">
                <a:latin typeface="Arial" panose="020B0604020202020204" pitchFamily="34" charset="0"/>
                <a:cs typeface="Arial" panose="020B0604020202020204" pitchFamily="34" charset="0"/>
              </a:rPr>
              <a:t>Lehrplan einführen:</a:t>
            </a:r>
            <a:r>
              <a:rPr lang="de-CH" sz="1100" b="1" baseline="0" dirty="0" smtClean="0">
                <a:latin typeface="Arial" panose="020B0604020202020204" pitchFamily="34" charset="0"/>
                <a:cs typeface="Arial" panose="020B0604020202020204" pitchFamily="34" charset="0"/>
              </a:rPr>
              <a:t> </a:t>
            </a:r>
            <a:r>
              <a:rPr lang="de-CH" sz="1100" dirty="0" smtClean="0">
                <a:latin typeface="Arial" panose="020B0604020202020204" pitchFamily="34" charset="0"/>
                <a:cs typeface="Arial" panose="020B0604020202020204" pitchFamily="34" charset="0"/>
              </a:rPr>
              <a:t>Einführung des neuen Aargauer Lehrplans </a:t>
            </a:r>
            <a:r>
              <a:rPr lang="de-CH" sz="1100" baseline="0" dirty="0" smtClean="0">
                <a:latin typeface="Arial" panose="020B0604020202020204" pitchFamily="34" charset="0"/>
                <a:cs typeface="Arial" panose="020B0604020202020204" pitchFamily="34" charset="0"/>
              </a:rPr>
              <a:t>und Französisch PS </a:t>
            </a:r>
            <a:endParaRPr lang="de-CH" sz="1100" dirty="0" smtClean="0">
              <a:latin typeface="Arial" panose="020B0604020202020204" pitchFamily="34" charset="0"/>
              <a:cs typeface="Arial" panose="020B0604020202020204" pitchFamily="34" charset="0"/>
            </a:endParaRPr>
          </a:p>
          <a:p>
            <a:endParaRPr lang="de-CH" sz="1100" dirty="0" smtClean="0">
              <a:latin typeface="Arial" panose="020B0604020202020204" pitchFamily="34" charset="0"/>
              <a:cs typeface="Arial" panose="020B0604020202020204" pitchFamily="34" charset="0"/>
            </a:endParaRPr>
          </a:p>
          <a:p>
            <a:endParaRPr lang="de-CH"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6340497-C3A0-443F-A92E-EC6092497E76}" type="slidenum">
              <a:rPr lang="de-CH" smtClean="0"/>
              <a:t>49</a:t>
            </a:fld>
            <a:endParaRPr lang="de-CH"/>
          </a:p>
        </p:txBody>
      </p:sp>
    </p:spTree>
    <p:extLst>
      <p:ext uri="{BB962C8B-B14F-4D97-AF65-F5344CB8AC3E}">
        <p14:creationId xmlns:p14="http://schemas.microsoft.com/office/powerpoint/2010/main" val="15176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Wir stellen Ihnen die Folien gerne elektronisch</a:t>
            </a:r>
            <a:r>
              <a:rPr lang="de-CH" baseline="0" dirty="0" smtClean="0"/>
              <a:t> </a:t>
            </a:r>
            <a:r>
              <a:rPr lang="de-CH" dirty="0" smtClean="0"/>
              <a:t>zur Verfügung unter </a:t>
            </a:r>
            <a:r>
              <a:rPr lang="de-CH" dirty="0" smtClean="0">
                <a:hlinkClick r:id="rId3"/>
              </a:rPr>
              <a:t>https://www.schulen-aargau.ch/kanton/projekte/lehrplan_21</a:t>
            </a:r>
            <a:endParaRPr lang="de-CH" dirty="0" smtClean="0"/>
          </a:p>
          <a:p>
            <a:endParaRPr lang="de-CH" dirty="0" smtClean="0"/>
          </a:p>
          <a:p>
            <a:r>
              <a:rPr lang="de-CH" dirty="0" smtClean="0"/>
              <a:t>An derselben Stelle finden Sie auch</a:t>
            </a:r>
            <a:r>
              <a:rPr lang="de-CH" baseline="0" dirty="0" smtClean="0"/>
              <a:t> die Fragen und Antworten aus den bisherigen Veranstaltungen</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Auf der </a:t>
            </a:r>
            <a:r>
              <a:rPr lang="de-CH" baseline="0" dirty="0" err="1" smtClean="0"/>
              <a:t>Subweb</a:t>
            </a:r>
            <a:r>
              <a:rPr lang="de-CH" baseline="0" dirty="0" smtClean="0"/>
              <a:t> </a:t>
            </a:r>
            <a:r>
              <a:rPr lang="de-CH" sz="1200" dirty="0" smtClean="0"/>
              <a:t>- Häufige Fragen finden Sie Fragen und Antworten zum Lehrplan 21</a:t>
            </a:r>
          </a:p>
          <a:p>
            <a:endParaRPr lang="de-CH" dirty="0" smtClean="0"/>
          </a:p>
          <a:p>
            <a:endParaRPr lang="de-CH" dirty="0" smtClean="0"/>
          </a:p>
          <a:p>
            <a:r>
              <a:rPr lang="de-CH" dirty="0" smtClean="0"/>
              <a:t>Haben Sie Fragen?</a:t>
            </a:r>
            <a:endParaRPr lang="de-CH" dirty="0"/>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50</a:t>
            </a:fld>
            <a:endParaRPr lang="de-DE" dirty="0"/>
          </a:p>
        </p:txBody>
      </p:sp>
    </p:spTree>
    <p:extLst>
      <p:ext uri="{BB962C8B-B14F-4D97-AF65-F5344CB8AC3E}">
        <p14:creationId xmlns:p14="http://schemas.microsoft.com/office/powerpoint/2010/main" val="420037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indent="0">
              <a:buFont typeface="Arial" panose="020B0604020202020204" pitchFamily="34" charset="0"/>
              <a:buNone/>
              <a:defRPr/>
            </a:pPr>
            <a:r>
              <a:rPr lang="de-CH" sz="1000" dirty="0" smtClean="0">
                <a:latin typeface="Arial" pitchFamily="34" charset="0"/>
              </a:rPr>
              <a:t>Lehrpläne erfüllen verschiedene Funktionen:</a:t>
            </a:r>
          </a:p>
          <a:p>
            <a:pPr marL="285750" lvl="1" indent="-285750">
              <a:buFont typeface="Arial" panose="020B0604020202020204" pitchFamily="34" charset="0"/>
              <a:buChar char="•"/>
              <a:defRPr/>
            </a:pPr>
            <a:r>
              <a:rPr lang="de-CH" sz="1000" dirty="0" smtClean="0">
                <a:latin typeface="Arial" pitchFamily="34" charset="0"/>
              </a:rPr>
              <a:t>Im Lehrplan wird der bildungspolitisch legitimierte Auftrag der Gesellschaft an die Volksschule erteilt. </a:t>
            </a:r>
          </a:p>
          <a:p>
            <a:pPr marL="285750" lvl="1" indent="-285750">
              <a:buFont typeface="Arial" panose="020B0604020202020204" pitchFamily="34" charset="0"/>
              <a:buChar char="•"/>
              <a:defRPr/>
            </a:pPr>
            <a:r>
              <a:rPr lang="de-CH" sz="1000" dirty="0" smtClean="0">
                <a:latin typeface="Arial" pitchFamily="34" charset="0"/>
              </a:rPr>
              <a:t>Der Lehrplan legt die Ziele für den Unterricht aller Stufen der Volksschule fest,</a:t>
            </a:r>
            <a:r>
              <a:rPr lang="de-CH" sz="1000" baseline="0" dirty="0" smtClean="0">
                <a:latin typeface="Arial" pitchFamily="34" charset="0"/>
              </a:rPr>
              <a:t> zum ersten Mal koordiniert über alle Stufen hinweg</a:t>
            </a:r>
            <a:r>
              <a:rPr lang="de-CH" sz="1000" dirty="0" smtClean="0">
                <a:latin typeface="Arial" pitchFamily="34" charset="0"/>
              </a:rPr>
              <a:t> </a:t>
            </a:r>
          </a:p>
          <a:p>
            <a:pPr marL="285750" lvl="1" indent="-285750">
              <a:buFont typeface="Arial" panose="020B0604020202020204" pitchFamily="34" charset="0"/>
              <a:buChar char="•"/>
              <a:defRPr/>
            </a:pPr>
            <a:r>
              <a:rPr lang="de-CH" sz="1000" dirty="0" smtClean="0">
                <a:latin typeface="Arial" pitchFamily="34" charset="0"/>
              </a:rPr>
              <a:t>Er ist ein Planungsinstrument für Lehrpersonen, Schulen und Bildungsbehörden. </a:t>
            </a:r>
          </a:p>
          <a:p>
            <a:pPr marL="285750" lvl="1" indent="-285750">
              <a:spcBef>
                <a:spcPts val="600"/>
              </a:spcBef>
              <a:buClr>
                <a:schemeClr val="accent4">
                  <a:lumMod val="75000"/>
                </a:schemeClr>
              </a:buClr>
              <a:buFont typeface="Arial" panose="020B0604020202020204" pitchFamily="34" charset="0"/>
              <a:buChar char="•"/>
              <a:tabLst>
                <a:tab pos="724997" algn="l"/>
              </a:tabLst>
            </a:pPr>
            <a:r>
              <a:rPr lang="de-CH" sz="1000" dirty="0" smtClean="0"/>
              <a:t>Er</a:t>
            </a:r>
            <a:r>
              <a:rPr lang="de-CH" sz="1000" baseline="0" dirty="0" smtClean="0"/>
              <a:t> bildet die </a:t>
            </a:r>
            <a:r>
              <a:rPr lang="de-CH" sz="1000" dirty="0" smtClean="0"/>
              <a:t>Grundlage für ein gemeinsames Verständnis von Lernen und </a:t>
            </a:r>
            <a:r>
              <a:rPr lang="de-CH" sz="1000" baseline="0" dirty="0" smtClean="0"/>
              <a:t> </a:t>
            </a:r>
            <a:r>
              <a:rPr lang="de-CH" sz="1000" dirty="0" smtClean="0"/>
              <a:t>Unterrichten </a:t>
            </a:r>
          </a:p>
          <a:p>
            <a:pPr marL="285750" marR="0" lvl="1" indent="-285750" algn="l" defTabSz="914400" rtl="0" eaLnBrk="1" fontAlgn="auto" latinLnBrk="0" hangingPunct="1">
              <a:lnSpc>
                <a:spcPct val="100000"/>
              </a:lnSpc>
              <a:spcBef>
                <a:spcPts val="600"/>
              </a:spcBef>
              <a:spcAft>
                <a:spcPts val="0"/>
              </a:spcAft>
              <a:buClr>
                <a:schemeClr val="accent4">
                  <a:lumMod val="75000"/>
                </a:schemeClr>
              </a:buClr>
              <a:buSzTx/>
              <a:buFont typeface="Arial" panose="020B0604020202020204" pitchFamily="34" charset="0"/>
              <a:buChar char="•"/>
              <a:tabLst>
                <a:tab pos="724997" algn="l"/>
              </a:tabLst>
              <a:defRPr/>
            </a:pPr>
            <a:r>
              <a:rPr lang="de-CH" sz="1000" dirty="0" smtClean="0">
                <a:latin typeface="Arial" pitchFamily="34" charset="0"/>
              </a:rPr>
              <a:t>Er orientiert Eltern, Schülerinnen und Schüler, die Abnehmer der Sekundarstufe II, die Pädagogischen Hochschulen und die Lehrmittelschaffenden über die in der Volksschule zu erreichenden Kompetenzen. </a:t>
            </a:r>
          </a:p>
          <a:p>
            <a:pPr marL="285750" lvl="1" indent="-285750">
              <a:spcBef>
                <a:spcPts val="600"/>
              </a:spcBef>
              <a:buClr>
                <a:schemeClr val="accent4">
                  <a:lumMod val="75000"/>
                </a:schemeClr>
              </a:buClr>
              <a:buFont typeface="Arial" panose="020B0604020202020204" pitchFamily="34" charset="0"/>
              <a:buChar char="•"/>
              <a:tabLst>
                <a:tab pos="724997" algn="l"/>
              </a:tabLst>
            </a:pPr>
            <a:r>
              <a:rPr lang="de-CH" sz="1000" b="1" dirty="0" smtClean="0"/>
              <a:t>Orientierung am aktuellen Wissen und den aktuellen Erkenntnisse</a:t>
            </a:r>
          </a:p>
          <a:p>
            <a:pPr marL="285750" lvl="1" indent="-285750">
              <a:spcBef>
                <a:spcPts val="600"/>
              </a:spcBef>
              <a:buClr>
                <a:schemeClr val="accent4">
                  <a:lumMod val="75000"/>
                </a:schemeClr>
              </a:buClr>
              <a:buFont typeface="Arial" panose="020B0604020202020204" pitchFamily="34" charset="0"/>
              <a:buChar char="•"/>
              <a:tabLst>
                <a:tab pos="724997" algn="l"/>
              </a:tabLst>
            </a:pPr>
            <a:r>
              <a:rPr lang="de-CH" sz="1000" b="1" dirty="0" smtClean="0">
                <a:solidFill>
                  <a:srgbClr val="FF0000"/>
                </a:solidFill>
              </a:rPr>
              <a:t>…aber auch ein Versuch, die Anforderungen der Zukunft zu antizipieren</a:t>
            </a:r>
          </a:p>
          <a:p>
            <a:pPr marL="285750" lvl="1" indent="-285750">
              <a:spcBef>
                <a:spcPts val="600"/>
              </a:spcBef>
              <a:buClr>
                <a:schemeClr val="accent4">
                  <a:lumMod val="75000"/>
                </a:schemeClr>
              </a:buClr>
              <a:buFont typeface="Arial" panose="020B0604020202020204" pitchFamily="34" charset="0"/>
              <a:buChar char="•"/>
              <a:tabLst>
                <a:tab pos="724997" algn="l"/>
              </a:tabLst>
            </a:pPr>
            <a:r>
              <a:rPr lang="de-CH" sz="1000" dirty="0" smtClean="0">
                <a:latin typeface="Arial" pitchFamily="34" charset="0"/>
              </a:rPr>
              <a:t>Kompass zur Orientierung, kein Gesetzbuch</a:t>
            </a:r>
          </a:p>
          <a:p>
            <a:pPr marL="285750" indent="-285750">
              <a:buFont typeface="Symbol" pitchFamily="18" charset="2"/>
              <a:buChar char="-"/>
              <a:defRPr/>
            </a:pPr>
            <a:endParaRPr lang="de-CH" altLang="de-DE" sz="1000" dirty="0" smtClean="0"/>
          </a:p>
          <a:p>
            <a:pPr marL="0" lvl="1">
              <a:defRPr/>
            </a:pPr>
            <a:endParaRPr lang="de-CH" sz="1000" dirty="0" smtClean="0"/>
          </a:p>
          <a:p>
            <a:endParaRPr lang="de-CH" dirty="0"/>
          </a:p>
        </p:txBody>
      </p:sp>
      <p:sp>
        <p:nvSpPr>
          <p:cNvPr id="4" name="Foliennummernplatzhalter 3"/>
          <p:cNvSpPr>
            <a:spLocks noGrp="1"/>
          </p:cNvSpPr>
          <p:nvPr>
            <p:ph type="sldNum" sz="quarter" idx="10"/>
          </p:nvPr>
        </p:nvSpPr>
        <p:spPr/>
        <p:txBody>
          <a:bodyPr/>
          <a:lstStyle/>
          <a:p>
            <a:fld id="{506F4662-01A2-4ED0-AA5C-A0AAB9D1C7E5}" type="slidenum">
              <a:rPr lang="de-CH" smtClean="0"/>
              <a:t>6</a:t>
            </a:fld>
            <a:endParaRPr lang="de-CH" dirty="0"/>
          </a:p>
        </p:txBody>
      </p:sp>
    </p:spTree>
    <p:extLst>
      <p:ext uri="{BB962C8B-B14F-4D97-AF65-F5344CB8AC3E}">
        <p14:creationId xmlns:p14="http://schemas.microsoft.com/office/powerpoint/2010/main" val="423902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b="0" i="0" u="none" strike="noStrike" kern="1200" baseline="0" dirty="0" smtClean="0">
                <a:solidFill>
                  <a:schemeClr val="tx1"/>
                </a:solidFill>
                <a:latin typeface="+mn-lt"/>
                <a:ea typeface="+mn-ea"/>
                <a:cs typeface="+mn-cs"/>
              </a:rPr>
              <a:t>Der Lebenszyklus von Lehrplänen vom Konzept über die Entwicklung und dem Einsatz in der Schule dauert historisch gesehen mehrere Jahrzehnte. </a:t>
            </a:r>
          </a:p>
          <a:p>
            <a:r>
              <a:rPr lang="de-CH" sz="1000" b="0" i="0" u="none" strike="noStrike" kern="1200" baseline="0" dirty="0" smtClean="0">
                <a:solidFill>
                  <a:schemeClr val="tx1"/>
                </a:solidFill>
                <a:latin typeface="+mn-lt"/>
                <a:ea typeface="+mn-ea"/>
                <a:cs typeface="+mn-cs"/>
              </a:rPr>
              <a:t>Beschluss Lehrplan 21 geht auf 2010 zurück.</a:t>
            </a:r>
          </a:p>
          <a:p>
            <a:endParaRPr lang="de-CH" sz="1000" b="0" i="0" u="none" strike="noStrike" kern="1200" baseline="0" dirty="0" smtClean="0">
              <a:solidFill>
                <a:schemeClr val="tx1"/>
              </a:solidFill>
              <a:latin typeface="+mn-lt"/>
              <a:ea typeface="+mn-ea"/>
              <a:cs typeface="+mn-cs"/>
            </a:endParaRPr>
          </a:p>
          <a:p>
            <a:r>
              <a:rPr lang="de-CH" sz="1000" b="0" i="0" u="none" strike="noStrike" kern="1200" baseline="0" dirty="0" smtClean="0">
                <a:solidFill>
                  <a:schemeClr val="tx1"/>
                </a:solidFill>
                <a:latin typeface="+mn-lt"/>
                <a:ea typeface="+mn-ea"/>
                <a:cs typeface="+mn-cs"/>
              </a:rPr>
              <a:t>Somit muss ein Lehrplan eigentlich immer auch schon ein bisschen Zukunft antizipieren. </a:t>
            </a:r>
          </a:p>
          <a:p>
            <a:r>
              <a:rPr lang="de-CH" sz="1000" b="0" i="0" u="none" strike="noStrike" kern="1200" baseline="0" dirty="0" smtClean="0">
                <a:solidFill>
                  <a:schemeClr val="tx1"/>
                </a:solidFill>
                <a:latin typeface="+mn-lt"/>
                <a:ea typeface="+mn-ea"/>
                <a:cs typeface="+mn-cs"/>
              </a:rPr>
              <a:t>Wenn man sich im Internet nach der Zukunft und möglichen Trends umschaut, findet man meist die Bereiche, die auch vom deutschen Zukunftsinstitut identifiziert worden sind. </a:t>
            </a:r>
          </a:p>
          <a:p>
            <a:r>
              <a:rPr lang="de-CH" sz="1000" b="0" i="0" u="none" strike="noStrike" kern="1200" baseline="0" dirty="0" smtClean="0">
                <a:solidFill>
                  <a:schemeClr val="tx1"/>
                </a:solidFill>
                <a:latin typeface="+mn-lt"/>
                <a:ea typeface="+mn-ea"/>
                <a:cs typeface="+mn-cs"/>
              </a:rPr>
              <a:t>Ich überlasse es Ihnen, ob Sie mit dieser Auswahl einverstanden sind. </a:t>
            </a:r>
          </a:p>
          <a:p>
            <a:r>
              <a:rPr lang="de-CH" sz="1000" b="0" i="0" u="none" strike="noStrike" kern="1200" baseline="0" dirty="0" smtClean="0">
                <a:solidFill>
                  <a:schemeClr val="tx1"/>
                </a:solidFill>
                <a:latin typeface="+mn-lt"/>
                <a:ea typeface="+mn-ea"/>
                <a:cs typeface="+mn-cs"/>
              </a:rPr>
              <a:t>Aber womöglich haben die rasend schnellen Entwicklungen in unserer Gesellschaft schon einen Einfluss auf das Lernen in der Schule von morgen. </a:t>
            </a:r>
          </a:p>
          <a:p>
            <a:endParaRPr lang="de-CH" sz="1000" b="0" i="0" u="none" strike="noStrike" kern="1200" baseline="0" dirty="0" smtClean="0">
              <a:solidFill>
                <a:schemeClr val="tx1"/>
              </a:solidFill>
              <a:latin typeface="+mn-lt"/>
              <a:ea typeface="+mn-ea"/>
              <a:cs typeface="+mn-cs"/>
            </a:endParaRPr>
          </a:p>
          <a:p>
            <a:r>
              <a:rPr lang="de-CH" sz="1200" kern="1200" dirty="0" smtClean="0">
                <a:solidFill>
                  <a:schemeClr val="tx1"/>
                </a:solidFill>
                <a:effectLst/>
                <a:latin typeface="+mn-lt"/>
                <a:ea typeface="+mn-ea"/>
                <a:cs typeface="+mn-cs"/>
              </a:rPr>
              <a:t>Wichtig ist, dass alle involvierten Parteien zusammenarbeiten, denn weder die Arbeitgeber noch das Bildungswesen alleine können die Veränderungen </a:t>
            </a:r>
            <a:r>
              <a:rPr lang="de-CH" sz="1200" kern="1200" smtClean="0">
                <a:solidFill>
                  <a:schemeClr val="tx1"/>
                </a:solidFill>
                <a:effectLst/>
                <a:latin typeface="+mn-lt"/>
                <a:ea typeface="+mn-ea"/>
                <a:cs typeface="+mn-cs"/>
              </a:rPr>
              <a:t>der Zukunft realisieren</a:t>
            </a:r>
            <a:r>
              <a:rPr lang="de-CH" sz="1200" kern="1200" dirty="0" smtClean="0">
                <a:solidFill>
                  <a:schemeClr val="tx1"/>
                </a:solidFill>
                <a:effectLst/>
                <a:latin typeface="+mn-lt"/>
                <a:ea typeface="+mn-ea"/>
                <a:cs typeface="+mn-cs"/>
              </a:rPr>
              <a:t>. Klar ist nur, dass die Arbeitswelt des 21. Jahrhunderts fundamental anders ist als die des 20. Jahrhunderts und die «4. Industrielle Revolution», welche am diesjährigen WEF in Davos diskutiert wurde, die Zukunft der Arbeit von Grund auf verändern wird. Unsere Aufgabe ist es, unsere Kinder bestmöglich darauf vorzubereiten.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Peter </a:t>
            </a:r>
            <a:r>
              <a:rPr lang="de-CH" sz="1200" kern="1200" dirty="0" err="1" smtClean="0">
                <a:solidFill>
                  <a:schemeClr val="tx1"/>
                </a:solidFill>
                <a:effectLst/>
                <a:latin typeface="+mn-lt"/>
                <a:ea typeface="+mn-ea"/>
                <a:cs typeface="+mn-cs"/>
              </a:rPr>
              <a:t>VogelAssistenzprofessor</a:t>
            </a:r>
            <a:r>
              <a:rPr lang="de-CH" sz="1200" kern="1200" dirty="0" smtClean="0">
                <a:solidFill>
                  <a:schemeClr val="tx1"/>
                </a:solidFill>
                <a:effectLst/>
                <a:latin typeface="+mn-lt"/>
                <a:ea typeface="+mn-ea"/>
                <a:cs typeface="+mn-cs"/>
              </a:rPr>
              <a:t> für Technology</a:t>
            </a:r>
          </a:p>
          <a:p>
            <a:r>
              <a:rPr lang="de-CH" sz="1200" kern="1200" dirty="0" smtClean="0">
                <a:solidFill>
                  <a:schemeClr val="tx1"/>
                </a:solidFill>
                <a:effectLst/>
                <a:latin typeface="+mn-lt"/>
                <a:ea typeface="+mn-ea"/>
                <a:cs typeface="+mn-cs"/>
              </a:rPr>
              <a:t>Entrepreneurship an der HSG</a:t>
            </a:r>
          </a:p>
          <a:p>
            <a:endParaRPr lang="de-CH" sz="1000" b="0" i="0" u="none" strike="noStrike" kern="1200" baseline="0" dirty="0" smtClean="0">
              <a:solidFill>
                <a:schemeClr val="tx1"/>
              </a:solidFill>
              <a:latin typeface="+mn-lt"/>
              <a:ea typeface="+mn-ea"/>
              <a:cs typeface="+mn-cs"/>
            </a:endParaRPr>
          </a:p>
          <a:p>
            <a:endParaRPr lang="de-CH" sz="1000" b="0" i="0" u="none" strike="noStrike" kern="1200" baseline="0" dirty="0" smtClean="0">
              <a:solidFill>
                <a:schemeClr val="tx1"/>
              </a:solidFill>
              <a:latin typeface="+mn-lt"/>
              <a:ea typeface="+mn-ea"/>
              <a:cs typeface="+mn-cs"/>
            </a:endParaRPr>
          </a:p>
          <a:p>
            <a:r>
              <a:rPr lang="de-CH" sz="1000" dirty="0" smtClean="0">
                <a:effectLst/>
              </a:rPr>
              <a:t>Mit</a:t>
            </a:r>
            <a:r>
              <a:rPr lang="de-CH" sz="1000" baseline="0" dirty="0" smtClean="0">
                <a:effectLst/>
              </a:rPr>
              <a:t> dem Megatrend Neues Lernen meinen die Zukunftsforscher im Übrigen das folgende: </a:t>
            </a:r>
            <a:r>
              <a:rPr lang="de-CH" sz="1000" dirty="0" smtClean="0">
                <a:effectLst/>
              </a:rPr>
              <a:t>Digitale Medien schaffen einen immer leichteren Zugang zu einer wachsenden Wissensmenge. In</a:t>
            </a:r>
            <a:r>
              <a:rPr lang="de-CH" sz="1000" baseline="0" dirty="0" smtClean="0">
                <a:effectLst/>
              </a:rPr>
              <a:t> der </a:t>
            </a:r>
            <a:r>
              <a:rPr lang="de-CH" sz="1000" dirty="0" smtClean="0">
                <a:effectLst/>
              </a:rPr>
              <a:t>neuen globalen Kreativ-Wirtschaft</a:t>
            </a:r>
            <a:r>
              <a:rPr lang="de-CH" sz="1000" baseline="0" dirty="0" smtClean="0">
                <a:effectLst/>
              </a:rPr>
              <a:t> </a:t>
            </a:r>
            <a:r>
              <a:rPr lang="de-CH" sz="1000" dirty="0" smtClean="0">
                <a:effectLst/>
              </a:rPr>
              <a:t>zeigt sich, dass Bildung ein Schlüssel zu einer hoffnungsvollen Zukunft ist; weltweit.</a:t>
            </a:r>
            <a:r>
              <a:rPr lang="de-CH" sz="1000" baseline="0" dirty="0" smtClean="0">
                <a:effectLst/>
              </a:rPr>
              <a:t> </a:t>
            </a:r>
            <a:endParaRPr lang="de-DE" sz="1000" dirty="0" smtClean="0"/>
          </a:p>
        </p:txBody>
      </p:sp>
      <p:sp>
        <p:nvSpPr>
          <p:cNvPr id="4" name="Foliennummernplatzhalter 3"/>
          <p:cNvSpPr>
            <a:spLocks noGrp="1"/>
          </p:cNvSpPr>
          <p:nvPr>
            <p:ph type="sldNum" sz="quarter" idx="10"/>
          </p:nvPr>
        </p:nvSpPr>
        <p:spPr/>
        <p:txBody>
          <a:bodyPr/>
          <a:lstStyle/>
          <a:p>
            <a:fld id="{506F4662-01A2-4ED0-AA5C-A0AAB9D1C7E5}" type="slidenum">
              <a:rPr lang="de-CH" smtClean="0"/>
              <a:t>7</a:t>
            </a:fld>
            <a:endParaRPr lang="de-CH" dirty="0"/>
          </a:p>
        </p:txBody>
      </p:sp>
      <p:sp>
        <p:nvSpPr>
          <p:cNvPr id="5" name="Datumsplatzhalter 4"/>
          <p:cNvSpPr>
            <a:spLocks noGrp="1"/>
          </p:cNvSpPr>
          <p:nvPr>
            <p:ph type="dt" idx="11"/>
          </p:nvPr>
        </p:nvSpPr>
        <p:spPr/>
        <p:txBody>
          <a:bodyPr/>
          <a:lstStyle/>
          <a:p>
            <a:r>
              <a:rPr lang="de-DE" smtClean="0"/>
              <a:t>13.08.2015</a:t>
            </a:r>
            <a:endParaRPr lang="de-CH" dirty="0"/>
          </a:p>
        </p:txBody>
      </p:sp>
      <p:sp>
        <p:nvSpPr>
          <p:cNvPr id="6" name="Fußzeilenplatzhalter 5"/>
          <p:cNvSpPr>
            <a:spLocks noGrp="1"/>
          </p:cNvSpPr>
          <p:nvPr>
            <p:ph type="ftr" sz="quarter" idx="12"/>
          </p:nvPr>
        </p:nvSpPr>
        <p:spPr/>
        <p:txBody>
          <a:bodyPr/>
          <a:lstStyle/>
          <a:p>
            <a:r>
              <a:rPr lang="de-CH" smtClean="0"/>
              <a:t>VB / Initiativkomitee</a:t>
            </a:r>
            <a:endParaRPr lang="de-CH" dirty="0"/>
          </a:p>
        </p:txBody>
      </p:sp>
      <p:sp>
        <p:nvSpPr>
          <p:cNvPr id="7" name="Kopfzeilenplatzhalter 6"/>
          <p:cNvSpPr>
            <a:spLocks noGrp="1"/>
          </p:cNvSpPr>
          <p:nvPr>
            <p:ph type="hdr" sz="quarter" idx="13"/>
          </p:nvPr>
        </p:nvSpPr>
        <p:spPr/>
        <p:txBody>
          <a:bodyPr/>
          <a:lstStyle/>
          <a:p>
            <a:r>
              <a:rPr lang="de-CH" smtClean="0"/>
              <a:t>Lehrplan 21</a:t>
            </a:r>
            <a:endParaRPr lang="de-CH" dirty="0"/>
          </a:p>
        </p:txBody>
      </p:sp>
    </p:spTree>
    <p:extLst>
      <p:ext uri="{BB962C8B-B14F-4D97-AF65-F5344CB8AC3E}">
        <p14:creationId xmlns:p14="http://schemas.microsoft.com/office/powerpoint/2010/main" val="92145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smtClean="0">
                <a:solidFill>
                  <a:schemeClr val="tx1"/>
                </a:solidFill>
                <a:latin typeface="+mn-lt"/>
                <a:ea typeface="+mn-ea"/>
                <a:cs typeface="+mn-cs"/>
              </a:rPr>
              <a:t>Beim Tod von Johannes Paul II. schauten die Menschen gebannt Richtung Petersdom. Bei der Wahl von Papst Franziskus wiederholte sich die Szene - und war doch ganz anders: Zwei Bilder zeigen, wie sich die Zeiten geändert haben.</a:t>
            </a:r>
          </a:p>
          <a:p>
            <a:endParaRPr lang="de-CH" sz="1200" b="0" i="0" u="none" strike="noStrike"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506F4662-01A2-4ED0-AA5C-A0AAB9D1C7E5}" type="slidenum">
              <a:rPr lang="de-CH" smtClean="0"/>
              <a:t>8</a:t>
            </a:fld>
            <a:endParaRPr lang="de-CH" dirty="0"/>
          </a:p>
        </p:txBody>
      </p:sp>
      <p:sp>
        <p:nvSpPr>
          <p:cNvPr id="5" name="Datumsplatzhalter 4"/>
          <p:cNvSpPr>
            <a:spLocks noGrp="1"/>
          </p:cNvSpPr>
          <p:nvPr>
            <p:ph type="dt" idx="11"/>
          </p:nvPr>
        </p:nvSpPr>
        <p:spPr/>
        <p:txBody>
          <a:bodyPr/>
          <a:lstStyle/>
          <a:p>
            <a:r>
              <a:rPr lang="de-DE" smtClean="0"/>
              <a:t>13.08.2015</a:t>
            </a:r>
            <a:endParaRPr lang="de-CH" dirty="0"/>
          </a:p>
        </p:txBody>
      </p:sp>
      <p:sp>
        <p:nvSpPr>
          <p:cNvPr id="6" name="Fußzeilenplatzhalter 5"/>
          <p:cNvSpPr>
            <a:spLocks noGrp="1"/>
          </p:cNvSpPr>
          <p:nvPr>
            <p:ph type="ftr" sz="quarter" idx="12"/>
          </p:nvPr>
        </p:nvSpPr>
        <p:spPr/>
        <p:txBody>
          <a:bodyPr/>
          <a:lstStyle/>
          <a:p>
            <a:r>
              <a:rPr lang="de-CH" smtClean="0"/>
              <a:t>VB / Initiativkomitee</a:t>
            </a:r>
            <a:endParaRPr lang="de-CH" dirty="0"/>
          </a:p>
        </p:txBody>
      </p:sp>
      <p:sp>
        <p:nvSpPr>
          <p:cNvPr id="7" name="Kopfzeilenplatzhalter 6"/>
          <p:cNvSpPr>
            <a:spLocks noGrp="1"/>
          </p:cNvSpPr>
          <p:nvPr>
            <p:ph type="hdr" sz="quarter" idx="13"/>
          </p:nvPr>
        </p:nvSpPr>
        <p:spPr/>
        <p:txBody>
          <a:bodyPr/>
          <a:lstStyle/>
          <a:p>
            <a:r>
              <a:rPr lang="de-CH" smtClean="0"/>
              <a:t>Lehrplan 21</a:t>
            </a:r>
            <a:endParaRPr lang="de-CH" dirty="0"/>
          </a:p>
        </p:txBody>
      </p:sp>
    </p:spTree>
    <p:extLst>
      <p:ext uri="{BB962C8B-B14F-4D97-AF65-F5344CB8AC3E}">
        <p14:creationId xmlns:p14="http://schemas.microsoft.com/office/powerpoint/2010/main" val="92145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sz="2400" dirty="0">
                <a:latin typeface="Arial" charset="0"/>
                <a:cs typeface="Arial" charset="0"/>
              </a:rPr>
              <a:t>Kompetenzen und Lernziele stehen im Vordergrund, weil in den heutigen heterogenen Lerngruppen nicht davon ausgegangen werden kann, dass alle zur selben Zeit gleich weit sind. Grundlage für die </a:t>
            </a:r>
            <a:r>
              <a:rPr lang="de-CH" altLang="de-DE" sz="2400" dirty="0" smtClean="0">
                <a:latin typeface="Arial" charset="0"/>
                <a:cs typeface="Arial" charset="0"/>
              </a:rPr>
              <a:t>Differenzierung </a:t>
            </a:r>
            <a:r>
              <a:rPr lang="de-CH" altLang="de-DE" sz="2400" dirty="0">
                <a:latin typeface="Arial" charset="0"/>
                <a:cs typeface="Arial" charset="0"/>
              </a:rPr>
              <a:t>im Unterricht sind Ziele und Aufgaben mit unterschiedlichem Anforderungsniveaus. </a:t>
            </a:r>
          </a:p>
        </p:txBody>
      </p:sp>
      <p:sp>
        <p:nvSpPr>
          <p:cNvPr id="4" name="Foliennummernplatzhalter 3"/>
          <p:cNvSpPr>
            <a:spLocks noGrp="1"/>
          </p:cNvSpPr>
          <p:nvPr>
            <p:ph type="sldNum" sz="quarter" idx="5"/>
          </p:nvPr>
        </p:nvSpPr>
        <p:spPr/>
        <p:txBody>
          <a:bodyPr/>
          <a:lstStyle/>
          <a:p>
            <a:pPr>
              <a:defRPr/>
            </a:pPr>
            <a:fld id="{0334AFA5-5886-4231-B3CF-EDEC7D4D9C8C}" type="slidenum">
              <a:rPr lang="en-GB" smtClean="0"/>
              <a:pPr>
                <a:defRPr/>
              </a:pPr>
              <a:t>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000" dirty="0"/>
              <a:t>Als nächstes erhalten Sie Informationen </a:t>
            </a:r>
            <a:r>
              <a:rPr lang="de-CH" sz="1000" dirty="0" smtClean="0"/>
              <a:t>zum Lehrplan </a:t>
            </a:r>
            <a:r>
              <a:rPr lang="de-CH" sz="1000" dirty="0"/>
              <a:t>21.</a:t>
            </a:r>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pPr>
                <a:defRPr/>
              </a:pPr>
              <a:t>10</a:t>
            </a:fld>
            <a:endParaRPr lang="de-DE" dirty="0"/>
          </a:p>
        </p:txBody>
      </p:sp>
    </p:spTree>
    <p:extLst>
      <p:ext uri="{BB962C8B-B14F-4D97-AF65-F5344CB8AC3E}">
        <p14:creationId xmlns:p14="http://schemas.microsoft.com/office/powerpoint/2010/main" val="1019665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tags" Target="../tags/tag34.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1.xml"/><Relationship Id="rId5" Type="http://schemas.openxmlformats.org/officeDocument/2006/relationships/tags" Target="../tags/tag36.xml"/><Relationship Id="rId4" Type="http://schemas.openxmlformats.org/officeDocument/2006/relationships/tags" Target="../tags/tag3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wmf"/></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w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wmf"/><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4.wmf"/><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marL="360000" indent="-360000" defTabSz="720000">
              <a:buFont typeface="+mj-lt"/>
              <a:buNone/>
              <a:tabLst/>
              <a:defRPr/>
            </a:lvl1pPr>
          </a:lstStyle>
          <a:p>
            <a:r>
              <a:rPr lang="de-CH" dirty="0" smtClean="0"/>
              <a:t>1.	Titel durch Klicken bearbeiten</a:t>
            </a:r>
            <a:endParaRPr lang="de-CH" dirty="0"/>
          </a:p>
        </p:txBody>
      </p:sp>
      <p:sp>
        <p:nvSpPr>
          <p:cNvPr id="3" name="Inhaltsplatzhalter 2"/>
          <p:cNvSpPr>
            <a:spLocks noGrp="1"/>
          </p:cNvSpPr>
          <p:nvPr>
            <p:ph idx="1"/>
            <p:custDataLst>
              <p:tags r:id="rId2"/>
            </p:custDataLst>
          </p:nvPr>
        </p:nvSpPr>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0000"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47888" indent="-360000" defTabSz="720000">
              <a:spcBef>
                <a:spcPts val="0"/>
              </a:spcBef>
              <a:spcAft>
                <a:spcPts val="600"/>
              </a:spcAft>
              <a:buFont typeface="Arial" pitchFamily="34" charset="0"/>
              <a:buChar char="&gt;"/>
              <a:tabLst/>
              <a:defRPr sz="1700">
                <a:latin typeface="+mj-lt"/>
              </a:defRPr>
            </a:lvl6pPr>
            <a:lvl7pPr marL="2520000" indent="-360000" defTabSz="720000">
              <a:spcBef>
                <a:spcPts val="0"/>
              </a:spcBef>
              <a:spcAft>
                <a:spcPts val="600"/>
              </a:spcAft>
              <a:buFont typeface="Arial" pitchFamily="34" charset="0"/>
              <a:buChar char="&gt;"/>
              <a:defRPr sz="1700">
                <a:latin typeface="+mj-lt"/>
              </a:defRPr>
            </a:lvl7pPr>
            <a:lvl8pPr marL="2880000" indent="-360000" defTabSz="720000">
              <a:spcBef>
                <a:spcPts val="0"/>
              </a:spcBef>
              <a:spcAft>
                <a:spcPts val="600"/>
              </a:spcAft>
              <a:buFont typeface="Arial" pitchFamily="34" charset="0"/>
              <a:buChar char="&gt;"/>
              <a:defRPr sz="1700">
                <a:latin typeface="+mj-lt"/>
              </a:defRPr>
            </a:lvl8pPr>
            <a:lvl9pPr marL="3240000" indent="-360000" defTabSz="720000">
              <a:spcBef>
                <a:spcPts val="0"/>
              </a:spcBef>
              <a:spcAft>
                <a:spcPts val="600"/>
              </a:spcAft>
              <a:buFont typeface="Arial" pitchFamily="34" charset="0"/>
              <a:buChar char="&gt;"/>
              <a:defRPr sz="1700">
                <a:latin typeface="+mj-lt"/>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smtClean="0"/>
          </a:p>
        </p:txBody>
      </p:sp>
      <p:sp>
        <p:nvSpPr>
          <p:cNvPr id="4" name="Foliennummernplatzhalter 3"/>
          <p:cNvSpPr>
            <a:spLocks noGrp="1"/>
          </p:cNvSpPr>
          <p:nvPr>
            <p:ph type="sldNum" sz="quarter" idx="10"/>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38433279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folie mit Bild MMZ">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883664"/>
          </a:xfrm>
          <a:prstGeom prst="rect">
            <a:avLst/>
          </a:prstGeom>
        </p:spPr>
      </p:pic>
      <p:sp>
        <p:nvSpPr>
          <p:cNvPr id="5" name="Textfeld 4"/>
          <p:cNvSpPr txBox="1"/>
          <p:nvPr>
            <p:custDataLst>
              <p:tags r:id="rId1"/>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189995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folie MMZ">
    <p:spTree>
      <p:nvGrpSpPr>
        <p:cNvPr id="1" name=""/>
        <p:cNvGrpSpPr/>
        <p:nvPr/>
      </p:nvGrpSpPr>
      <p:grpSpPr>
        <a:xfrm>
          <a:off x="0" y="0"/>
          <a:ext cx="0" cy="0"/>
          <a:chOff x="0" y="0"/>
          <a:chExt cx="0" cy="0"/>
        </a:xfrm>
      </p:grpSpPr>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1883664"/>
          </a:xfrm>
          <a:prstGeom prst="rect">
            <a:avLst/>
          </a:prstGeom>
        </p:spPr>
      </p:pic>
      <p:pic>
        <p:nvPicPr>
          <p:cNvPr id="4" name="Grafi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863614"/>
            <a:ext cx="9162000" cy="5031657"/>
          </a:xfrm>
          <a:prstGeom prst="rect">
            <a:avLst/>
          </a:prstGeom>
        </p:spPr>
      </p:pic>
      <p:sp>
        <p:nvSpPr>
          <p:cNvPr id="7" name="Textfeld 6"/>
          <p:cNvSpPr txBox="1"/>
          <p:nvPr>
            <p:custDataLst>
              <p:tags r:id="rId1"/>
            </p:custDataLst>
          </p:nvPr>
        </p:nvSpPr>
        <p:spPr>
          <a:xfrm>
            <a:off x="900000" y="2273097"/>
            <a:ext cx="8880764" cy="1049005"/>
          </a:xfrm>
          <a:prstGeom prst="rect">
            <a:avLst/>
          </a:prstGeom>
          <a:noFill/>
        </p:spPr>
        <p:txBody>
          <a:bodyPr wrap="square" lIns="0" tIns="0" rIns="0" bIns="0" rtlCol="0">
            <a:spAutoFit/>
          </a:bodyPr>
          <a:lstStyle/>
          <a:p>
            <a:pPr>
              <a:spcAft>
                <a:spcPts val="1700"/>
              </a:spcAft>
            </a:pPr>
            <a:r>
              <a:rPr lang="de-CH" sz="2700" b="1" smtClean="0">
                <a:solidFill>
                  <a:schemeClr val="bg1"/>
                </a:solidFill>
              </a:rPr>
              <a:t>Präsentation Lehrplan 21
</a:t>
            </a:r>
            <a:endParaRPr lang="de-CH" sz="2700" b="1" dirty="0" smtClean="0">
              <a:solidFill>
                <a:schemeClr val="bg1"/>
              </a:solidFill>
            </a:endParaRPr>
          </a:p>
        </p:txBody>
      </p:sp>
      <p:sp>
        <p:nvSpPr>
          <p:cNvPr id="8" name="Textfeld 7"/>
          <p:cNvSpPr txBox="1"/>
          <p:nvPr>
            <p:custDataLst>
              <p:tags r:id="rId2"/>
            </p:custDataLst>
          </p:nvPr>
        </p:nvSpPr>
        <p:spPr>
          <a:xfrm>
            <a:off x="899592" y="2907800"/>
            <a:ext cx="7560000" cy="415498"/>
          </a:xfrm>
          <a:prstGeom prst="rect">
            <a:avLst/>
          </a:prstGeom>
          <a:noFill/>
        </p:spPr>
        <p:txBody>
          <a:bodyPr wrap="square" lIns="0" tIns="0" rIns="0" bIns="0" rtlCol="0">
            <a:spAutoFit/>
          </a:bodyPr>
          <a:lstStyle/>
          <a:p>
            <a:pPr>
              <a:spcAft>
                <a:spcPts val="0"/>
              </a:spcAft>
            </a:pPr>
            <a:r>
              <a:rPr lang="de-CH" sz="2700" b="1" smtClean="0">
                <a:solidFill>
                  <a:schemeClr val="tx1"/>
                </a:solidFill>
              </a:rPr>
              <a:t>Schule Seon </a:t>
            </a:r>
            <a:endParaRPr lang="de-CH" sz="2700" b="1" dirty="0" smtClean="0">
              <a:solidFill>
                <a:schemeClr val="tx1"/>
              </a:solidFill>
            </a:endParaRPr>
          </a:p>
        </p:txBody>
      </p:sp>
      <p:sp>
        <p:nvSpPr>
          <p:cNvPr id="9" name="Textfeld 8"/>
          <p:cNvSpPr txBox="1"/>
          <p:nvPr>
            <p:custDataLst>
              <p:tags r:id="rId3"/>
            </p:custDataLst>
          </p:nvPr>
        </p:nvSpPr>
        <p:spPr>
          <a:xfrm>
            <a:off x="900000" y="3992400"/>
            <a:ext cx="43282" cy="184666"/>
          </a:xfrm>
          <a:prstGeom prst="rect">
            <a:avLst/>
          </a:prstGeom>
          <a:noFill/>
        </p:spPr>
        <p:txBody>
          <a:bodyPr wrap="none" lIns="0" tIns="0" rIns="0" bIns="0" rtlCol="0">
            <a:spAutoFit/>
          </a:bodyPr>
          <a:lstStyle/>
          <a:p>
            <a:pPr>
              <a:spcAft>
                <a:spcPts val="1400"/>
              </a:spcAft>
            </a:pPr>
            <a:r>
              <a:rPr lang="de-CH" sz="1200" b="1" smtClean="0">
                <a:solidFill>
                  <a:schemeClr val="tx1"/>
                </a:solidFill>
              </a:rPr>
              <a:t> </a:t>
            </a:r>
            <a:endParaRPr lang="de-CH" sz="1200" b="1" dirty="0" smtClean="0">
              <a:solidFill>
                <a:schemeClr val="tx1"/>
              </a:solidFill>
            </a:endParaRPr>
          </a:p>
        </p:txBody>
      </p:sp>
      <p:sp>
        <p:nvSpPr>
          <p:cNvPr id="10" name="Textfeld 9"/>
          <p:cNvSpPr txBox="1"/>
          <p:nvPr>
            <p:custDataLst>
              <p:tags r:id="rId4"/>
            </p:custDataLst>
          </p:nvPr>
        </p:nvSpPr>
        <p:spPr>
          <a:xfrm>
            <a:off x="900000" y="3992400"/>
            <a:ext cx="4712400" cy="276999"/>
          </a:xfrm>
          <a:prstGeom prst="rect">
            <a:avLst/>
          </a:prstGeom>
          <a:noFill/>
        </p:spPr>
        <p:txBody>
          <a:bodyPr wrap="square" rtlCol="0">
            <a:spAutoFit/>
          </a:bodyPr>
          <a:lstStyle/>
          <a:p>
            <a:r>
              <a:rPr lang="de-CH" sz="1200" b="1" smtClean="0"/>
              <a:t>6. November 2015</a:t>
            </a:r>
            <a:endParaRPr lang="de-CH" sz="1200" b="1" dirty="0"/>
          </a:p>
        </p:txBody>
      </p:sp>
      <p:sp>
        <p:nvSpPr>
          <p:cNvPr id="12" name="Textfeld 11"/>
          <p:cNvSpPr txBox="1"/>
          <p:nvPr>
            <p:custDataLst>
              <p:tags r:id="rId5"/>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167855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haltsverzeichnis MMZ">
    <p:spTree>
      <p:nvGrpSpPr>
        <p:cNvPr id="1" name=""/>
        <p:cNvGrpSpPr/>
        <p:nvPr/>
      </p:nvGrpSpPr>
      <p:grpSpPr>
        <a:xfrm>
          <a:off x="0" y="0"/>
          <a:ext cx="0" cy="0"/>
          <a:chOff x="0" y="0"/>
          <a:chExt cx="0" cy="0"/>
        </a:xfrm>
      </p:grpSpPr>
      <p:sp>
        <p:nvSpPr>
          <p:cNvPr id="3" name="Foliennummernplatzhalter 2"/>
          <p:cNvSpPr>
            <a:spLocks noGrp="1"/>
          </p:cNvSpPr>
          <p:nvPr>
            <p:ph type="sldNum" sz="quarter" idx="10"/>
            <p:custDataLst>
              <p:tags r:id="rId1"/>
            </p:custDataLst>
          </p:nvPr>
        </p:nvSpPr>
        <p:spPr/>
        <p:txBody>
          <a:bodyPr/>
          <a:lstStyle/>
          <a:p>
            <a:fld id="{7D5615F9-FF83-43FC-8FF3-D35B6D287C06}" type="slidenum">
              <a:rPr lang="de-CH" smtClean="0"/>
              <a:t>‹Nr.›</a:t>
            </a:fld>
            <a:endParaRPr lang="de-CH" dirty="0"/>
          </a:p>
        </p:txBody>
      </p:sp>
      <p:sp>
        <p:nvSpPr>
          <p:cNvPr id="4" name="Textfeld 3"/>
          <p:cNvSpPr txBox="1"/>
          <p:nvPr>
            <p:custDataLst>
              <p:tags r:id="rId2"/>
            </p:custDataLst>
          </p:nvPr>
        </p:nvSpPr>
        <p:spPr>
          <a:xfrm>
            <a:off x="899591" y="1259998"/>
            <a:ext cx="3000821" cy="415498"/>
          </a:xfrm>
          <a:prstGeom prst="rect">
            <a:avLst/>
          </a:prstGeom>
          <a:noFill/>
        </p:spPr>
        <p:txBody>
          <a:bodyPr wrap="none" lIns="0" tIns="0" rIns="0" bIns="0" rtlCol="0">
            <a:spAutoFit/>
          </a:bodyPr>
          <a:lstStyle/>
          <a:p>
            <a:pPr marL="0" marR="0" indent="0" algn="l" defTabSz="720000" rtl="0" eaLnBrk="1" fontAlgn="auto" latinLnBrk="0" hangingPunct="1">
              <a:lnSpc>
                <a:spcPct val="100000"/>
              </a:lnSpc>
              <a:spcBef>
                <a:spcPts val="0"/>
              </a:spcBef>
              <a:spcAft>
                <a:spcPts val="0"/>
              </a:spcAft>
              <a:buClrTx/>
              <a:buSzTx/>
              <a:buFontTx/>
              <a:buNone/>
              <a:tabLst/>
              <a:defRPr/>
            </a:pPr>
            <a:r>
              <a:rPr lang="de-CH" sz="2700" b="1" kern="1200" smtClean="0">
                <a:solidFill>
                  <a:srgbClr val="0096DF"/>
                </a:solidFill>
                <a:latin typeface="Arial" pitchFamily="34" charset="0"/>
                <a:ea typeface="+mn-ea"/>
                <a:cs typeface="Arial" pitchFamily="34" charset="0"/>
              </a:rPr>
              <a:t>Inhaltsverzeichnis</a:t>
            </a:r>
            <a:endParaRPr lang="de-CH" sz="2700" b="1" kern="1200" dirty="0" smtClean="0">
              <a:solidFill>
                <a:srgbClr val="0096DF"/>
              </a:solidFill>
              <a:latin typeface="Arial" pitchFamily="34" charset="0"/>
              <a:ea typeface="+mn-ea"/>
              <a:cs typeface="Arial" pitchFamily="34" charset="0"/>
            </a:endParaRPr>
          </a:p>
        </p:txBody>
      </p:sp>
      <p:sp>
        <p:nvSpPr>
          <p:cNvPr id="5" name="Textplatzhalter 5"/>
          <p:cNvSpPr>
            <a:spLocks noGrp="1"/>
          </p:cNvSpPr>
          <p:nvPr>
            <p:ph type="body" sz="quarter" idx="11" hasCustomPrompt="1"/>
            <p:custDataLst>
              <p:tags r:id="rId3"/>
            </p:custDataLst>
          </p:nvPr>
        </p:nvSpPr>
        <p:spPr>
          <a:xfrm>
            <a:off x="900113" y="1872000"/>
            <a:ext cx="7559675" cy="4266000"/>
          </a:xfrm>
        </p:spPr>
        <p:txBody>
          <a:bodyPr/>
          <a:lstStyle>
            <a:lvl1pPr marL="360000" indent="-360000" defTabSz="720000">
              <a:buFontTx/>
              <a:buNone/>
              <a:defRPr/>
            </a:lvl1pPr>
            <a:lvl2pPr marL="900000" indent="-541338" defTabSz="720000">
              <a:buFontTx/>
              <a:buNone/>
              <a:defRPr/>
            </a:lvl2pPr>
            <a:lvl3pPr marL="719137" indent="0" defTabSz="720000">
              <a:buFontTx/>
              <a:buNone/>
              <a:defRPr/>
            </a:lvl3pPr>
            <a:lvl4pPr marL="1080000" indent="0" defTabSz="720000">
              <a:buFontTx/>
              <a:buNone/>
              <a:defRPr/>
            </a:lvl4pPr>
            <a:lvl5pPr marL="1438275" indent="0" defTabSz="720000">
              <a:buFontTx/>
              <a:buNone/>
              <a:defRPr/>
            </a:lvl5pPr>
            <a:lvl6pPr marL="1800000" indent="0" defTabSz="900000">
              <a:spcBef>
                <a:spcPts val="0"/>
              </a:spcBef>
              <a:spcAft>
                <a:spcPts val="600"/>
              </a:spcAft>
              <a:buNone/>
              <a:defRPr/>
            </a:lvl6pPr>
            <a:lvl7pPr marL="2160000" indent="0" defTabSz="900000">
              <a:spcBef>
                <a:spcPts val="0"/>
              </a:spcBef>
              <a:spcAft>
                <a:spcPts val="600"/>
              </a:spcAft>
              <a:buNone/>
              <a:defRPr/>
            </a:lvl7pPr>
            <a:lvl8pPr marL="2520000" indent="0" defTabSz="900000">
              <a:spcBef>
                <a:spcPts val="0"/>
              </a:spcBef>
              <a:spcAft>
                <a:spcPts val="600"/>
              </a:spcAft>
              <a:buNone/>
              <a:defRPr/>
            </a:lvl8pPr>
            <a:lvl9pPr marL="2880000" indent="0" defTabSz="900000">
              <a:spcBef>
                <a:spcPts val="0"/>
              </a:spcBef>
              <a:spcAft>
                <a:spcPts val="600"/>
              </a:spcAft>
              <a:buNone/>
              <a:defRPr/>
            </a:lvl9pPr>
          </a:lstStyle>
          <a:p>
            <a:pPr lvl="0"/>
            <a:r>
              <a:rPr lang="de-CH" smtClean="0"/>
              <a:t>Inhaltsverzeichnis wird automatisch erstellt</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smtClean="0"/>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883664"/>
          </a:xfrm>
          <a:prstGeom prst="rect">
            <a:avLst/>
          </a:prstGeom>
        </p:spPr>
      </p:pic>
    </p:spTree>
    <p:extLst>
      <p:ext uri="{BB962C8B-B14F-4D97-AF65-F5344CB8AC3E}">
        <p14:creationId xmlns:p14="http://schemas.microsoft.com/office/powerpoint/2010/main" val="3769644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ufzählungen">
    <p:spTree>
      <p:nvGrpSpPr>
        <p:cNvPr id="1" name=""/>
        <p:cNvGrpSpPr/>
        <p:nvPr/>
      </p:nvGrpSpPr>
      <p:grpSpPr>
        <a:xfrm>
          <a:off x="0" y="0"/>
          <a:ext cx="0" cy="0"/>
          <a:chOff x="0" y="0"/>
          <a:chExt cx="0" cy="0"/>
        </a:xfrm>
      </p:grpSpPr>
      <p:cxnSp>
        <p:nvCxnSpPr>
          <p:cNvPr id="4" name="Gerade Verbindung 3"/>
          <p:cNvCxnSpPr/>
          <p:nvPr userDrawn="1"/>
        </p:nvCxnSpPr>
        <p:spPr>
          <a:xfrm>
            <a:off x="8243888" y="188913"/>
            <a:ext cx="0" cy="7207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itle Placeholder 1"/>
          <p:cNvSpPr>
            <a:spLocks noGrp="1"/>
          </p:cNvSpPr>
          <p:nvPr>
            <p:ph type="title" hasCustomPrompt="1"/>
          </p:nvPr>
        </p:nvSpPr>
        <p:spPr>
          <a:xfrm>
            <a:off x="611560" y="620688"/>
            <a:ext cx="8202602" cy="400110"/>
          </a:xfrm>
          <a:prstGeom prst="rect">
            <a:avLst/>
          </a:prstGeom>
        </p:spPr>
        <p:txBody>
          <a:bodyPr/>
          <a:lstStyle/>
          <a:p>
            <a:r>
              <a:rPr lang="de-CH" dirty="0" err="1" smtClean="0"/>
              <a:t>aufzählungen</a:t>
            </a:r>
            <a:endParaRPr lang="en-US" dirty="0" smtClean="0"/>
          </a:p>
        </p:txBody>
      </p:sp>
      <p:sp>
        <p:nvSpPr>
          <p:cNvPr id="17" name="Text Placeholder 2"/>
          <p:cNvSpPr>
            <a:spLocks noGrp="1"/>
          </p:cNvSpPr>
          <p:nvPr>
            <p:ph idx="1"/>
          </p:nvPr>
        </p:nvSpPr>
        <p:spPr>
          <a:xfrm>
            <a:off x="611560" y="1700808"/>
            <a:ext cx="8229600" cy="1786814"/>
          </a:xfrm>
          <a:prstGeom prst="rect">
            <a:avLst/>
          </a:prstGeom>
        </p:spPr>
        <p:txBody>
          <a:bodyPr rtlCol="0"/>
          <a:lstStyle>
            <a:lvl1pPr marL="0" indent="0">
              <a:buFont typeface="Arial"/>
              <a:buNone/>
              <a:defRPr sz="2000" baseline="0"/>
            </a:lvl1pPr>
            <a:lvl2pPr marL="342900" indent="-342900">
              <a:buFont typeface="Arial"/>
              <a:buChar char="•"/>
              <a:defRPr/>
            </a:lvl2pPr>
            <a:lvl3pPr marL="708025" indent="-342900">
              <a:buFont typeface="Courier New"/>
              <a:buChar char="o"/>
              <a:tabLst>
                <a:tab pos="715963" algn="l"/>
              </a:tabLst>
              <a:defRPr baseline="0"/>
            </a:lvl3pPr>
            <a:lvl4pPr marL="1058863" indent="-342900">
              <a:buFont typeface="Symbol" charset="2"/>
              <a:buChar char="-"/>
              <a:defRPr/>
            </a:lvl4pPr>
            <a:lvl5pPr marL="1152525" indent="0">
              <a:buFontTx/>
              <a:buNone/>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txBox="1">
            <a:spLocks/>
          </p:cNvSpPr>
          <p:nvPr userDrawn="1"/>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‹Nr.›</a:t>
            </a:fld>
            <a:endParaRPr lang="de-CH" dirty="0"/>
          </a:p>
        </p:txBody>
      </p:sp>
    </p:spTree>
    <p:extLst>
      <p:ext uri="{BB962C8B-B14F-4D97-AF65-F5344CB8AC3E}">
        <p14:creationId xmlns:p14="http://schemas.microsoft.com/office/powerpoint/2010/main" val="14532106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nhalts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err="1" smtClean="0"/>
              <a:t>INHALTsverzeichnis</a:t>
            </a:r>
            <a:endParaRPr lang="de-DE" dirty="0"/>
          </a:p>
        </p:txBody>
      </p:sp>
      <p:sp>
        <p:nvSpPr>
          <p:cNvPr id="4" name="Textplatzhalter 3"/>
          <p:cNvSpPr>
            <a:spLocks noGrp="1"/>
          </p:cNvSpPr>
          <p:nvPr>
            <p:ph type="body" sz="quarter" idx="10" hasCustomPrompt="1"/>
          </p:nvPr>
        </p:nvSpPr>
        <p:spPr>
          <a:xfrm>
            <a:off x="611560" y="1700212"/>
            <a:ext cx="8208911" cy="1786814"/>
          </a:xfrm>
        </p:spPr>
        <p:txBody>
          <a:bodyPr/>
          <a:lstStyle>
            <a:lvl2pPr marL="342900" indent="-342900">
              <a:buFont typeface="Arial"/>
              <a:buChar char="•"/>
              <a:defRPr/>
            </a:lvl2pPr>
          </a:lstStyle>
          <a:p>
            <a:pPr lvl="1"/>
            <a:r>
              <a:rPr lang="de-CH" dirty="0" smtClean="0">
                <a:ea typeface="ＭＳ Ｐゴシック" pitchFamily="34" charset="-128"/>
              </a:rPr>
              <a:t>Inhaltspunkt 1</a:t>
            </a:r>
          </a:p>
          <a:p>
            <a:pPr lvl="1"/>
            <a:r>
              <a:rPr lang="de-CH" dirty="0" smtClean="0">
                <a:ea typeface="ＭＳ Ｐゴシック" pitchFamily="34" charset="-128"/>
              </a:rPr>
              <a:t>Inhaltspunkt 2</a:t>
            </a:r>
          </a:p>
          <a:p>
            <a:pPr lvl="1"/>
            <a:r>
              <a:rPr lang="de-CH" dirty="0" smtClean="0">
                <a:ea typeface="ＭＳ Ｐゴシック" pitchFamily="34" charset="-128"/>
              </a:rPr>
              <a:t>Inhaltspunkt 3</a:t>
            </a:r>
          </a:p>
          <a:p>
            <a:pPr lvl="1"/>
            <a:r>
              <a:rPr lang="de-CH" dirty="0" smtClean="0">
                <a:ea typeface="ＭＳ Ｐゴシック" pitchFamily="34" charset="-128"/>
              </a:rPr>
              <a:t>Inhaltspunkt 4</a:t>
            </a:r>
          </a:p>
          <a:p>
            <a:pPr lvl="1"/>
            <a:r>
              <a:rPr lang="de-CH" dirty="0" smtClean="0">
                <a:ea typeface="ＭＳ Ｐゴシック" pitchFamily="34" charset="-128"/>
              </a:rPr>
              <a:t>…</a:t>
            </a:r>
            <a:endParaRPr lang="de-DE" dirty="0" smtClean="0">
              <a:ea typeface="ＭＳ Ｐゴシック" pitchFamily="34" charset="-128"/>
            </a:endParaRPr>
          </a:p>
        </p:txBody>
      </p:sp>
    </p:spTree>
    <p:extLst>
      <p:ext uri="{BB962C8B-B14F-4D97-AF65-F5344CB8AC3E}">
        <p14:creationId xmlns:p14="http://schemas.microsoft.com/office/powerpoint/2010/main" val="11750771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custDataLst>
              <p:tags r:id="rId1"/>
            </p:custDataLst>
          </p:nvPr>
        </p:nvSpPr>
        <p:spPr>
          <a:xfrm>
            <a:off x="900000" y="1251751"/>
            <a:ext cx="7560000" cy="4886249"/>
          </a:xfrm>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3538"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60000" indent="-360000" defTabSz="720000">
              <a:spcBef>
                <a:spcPts val="0"/>
              </a:spcBef>
              <a:spcAft>
                <a:spcPts val="600"/>
              </a:spcAft>
              <a:buFont typeface="Arial" pitchFamily="34" charset="0"/>
              <a:buChar char="&gt;"/>
              <a:tabLst/>
              <a:defRPr sz="1700">
                <a:latin typeface="+mj-lt"/>
              </a:defRPr>
            </a:lvl6pPr>
            <a:lvl7pPr marL="2513013" indent="-360000" defTabSz="720000">
              <a:spcBef>
                <a:spcPts val="0"/>
              </a:spcBef>
              <a:spcAft>
                <a:spcPts val="600"/>
              </a:spcAft>
              <a:buFont typeface="Arial" pitchFamily="34" charset="0"/>
              <a:buChar char="&gt;"/>
              <a:defRPr sz="1700">
                <a:latin typeface="+mj-lt"/>
              </a:defRPr>
            </a:lvl7pPr>
            <a:lvl8pPr marL="2880000" indent="-360000" defTabSz="720000">
              <a:spcBef>
                <a:spcPts val="0"/>
              </a:spcBef>
              <a:spcAft>
                <a:spcPts val="600"/>
              </a:spcAft>
              <a:buFont typeface="Arial" pitchFamily="34" charset="0"/>
              <a:buChar char="&gt;"/>
              <a:defRPr sz="1700">
                <a:latin typeface="+mj-lt"/>
              </a:defRPr>
            </a:lvl8pPr>
            <a:lvl9pPr marL="3240000" indent="-360000" defTabSz="720000">
              <a:spcBef>
                <a:spcPts val="0"/>
              </a:spcBef>
              <a:spcAft>
                <a:spcPts val="600"/>
              </a:spcAft>
              <a:buFont typeface="Arial" pitchFamily="34" charset="0"/>
              <a:buChar char="&gt;"/>
              <a:defRPr sz="1700">
                <a:latin typeface="+mj-lt"/>
              </a:defRPr>
            </a:lvl9pPr>
          </a:lstStyle>
          <a:p>
            <a:pPr lvl="0"/>
            <a:r>
              <a:rPr lang="de-CH" dirty="0" smtClean="0"/>
              <a:t>Erste Ebene</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
        <p:nvSpPr>
          <p:cNvPr id="2" name="Foliennummernplatzhalter 1"/>
          <p:cNvSpPr>
            <a:spLocks noGrp="1"/>
          </p:cNvSpPr>
          <p:nvPr>
            <p:ph type="sldNum" sz="quarter" idx="10"/>
            <p:custDataLst>
              <p:tags r:id="rId2"/>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3792440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ollflächiges Bild">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0" y="1"/>
            <a:ext cx="9144000" cy="6412182"/>
          </a:xfrm>
        </p:spPr>
        <p:txBody>
          <a:bodyPr/>
          <a:lstStyle/>
          <a:p>
            <a:r>
              <a:rPr lang="de-DE" smtClean="0"/>
              <a:t>Bild durch Klicken auf Symbol hinzufügen</a:t>
            </a:r>
            <a:endParaRPr lang="de-CH"/>
          </a:p>
        </p:txBody>
      </p:sp>
      <p:sp>
        <p:nvSpPr>
          <p:cNvPr id="2" name="Foliennummernplatzhalter 1"/>
          <p:cNvSpPr>
            <a:spLocks noGrp="1"/>
          </p:cNvSpPr>
          <p:nvPr>
            <p:ph type="sldNum" sz="quarter" idx="11"/>
            <p:custDataLst>
              <p:tags r:id="rId1"/>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28683795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marL="360000" indent="-360000" defTabSz="720000">
              <a:buFont typeface="+mj-lt"/>
              <a:buNone/>
              <a:tabLst/>
              <a:defRPr/>
            </a:lvl1pPr>
          </a:lstStyle>
          <a:p>
            <a:r>
              <a:rPr lang="de-CH" dirty="0" smtClean="0"/>
              <a:t>1.	Titel durch Klicken bearbeiten</a:t>
            </a:r>
            <a:endParaRPr lang="de-CH" dirty="0"/>
          </a:p>
        </p:txBody>
      </p:sp>
      <p:sp>
        <p:nvSpPr>
          <p:cNvPr id="7" name="Inhaltsplatzhalter 2"/>
          <p:cNvSpPr>
            <a:spLocks noGrp="1"/>
          </p:cNvSpPr>
          <p:nvPr>
            <p:ph idx="1"/>
            <p:custDataLst>
              <p:tags r:id="rId2"/>
            </p:custDataLst>
          </p:nvPr>
        </p:nvSpPr>
        <p:spPr>
          <a:xfrm>
            <a:off x="900000" y="1872000"/>
            <a:ext cx="3599992" cy="4266000"/>
          </a:xfrm>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0000"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60000" indent="-360000" defTabSz="720000">
              <a:spcBef>
                <a:spcPts val="0"/>
              </a:spcBef>
              <a:spcAft>
                <a:spcPts val="600"/>
              </a:spcAft>
              <a:buFont typeface="Arial" pitchFamily="34" charset="0"/>
              <a:buChar char="&gt;"/>
              <a:tabLst/>
              <a:defRPr sz="1700">
                <a:latin typeface="+mj-lt"/>
              </a:defRPr>
            </a:lvl6pPr>
            <a:lvl7pPr marL="2520000" indent="-360000" defTabSz="720000">
              <a:spcBef>
                <a:spcPts val="0"/>
              </a:spcBef>
              <a:spcAft>
                <a:spcPts val="600"/>
              </a:spcAft>
              <a:buFont typeface="Arial" pitchFamily="34" charset="0"/>
              <a:buChar char="&gt;"/>
              <a:defRPr sz="1700">
                <a:latin typeface="+mj-lt"/>
              </a:defRPr>
            </a:lvl7pPr>
            <a:lvl8pPr marL="2880000" indent="-360000" defTabSz="720000">
              <a:spcBef>
                <a:spcPts val="0"/>
              </a:spcBef>
              <a:spcAft>
                <a:spcPts val="600"/>
              </a:spcAft>
              <a:buFont typeface="Arial" pitchFamily="34" charset="0"/>
              <a:buChar char="&gt;"/>
              <a:defRPr sz="1700">
                <a:latin typeface="+mj-lt"/>
              </a:defRPr>
            </a:lvl8pPr>
            <a:lvl9pPr marL="3240000" indent="-360000" defTabSz="720000">
              <a:spcBef>
                <a:spcPts val="0"/>
              </a:spcBef>
              <a:spcAft>
                <a:spcPts val="600"/>
              </a:spcAft>
              <a:buFont typeface="Arial" pitchFamily="34" charset="0"/>
              <a:buChar char="&gt;"/>
              <a:defRPr sz="1700">
                <a:latin typeface="+mj-lt"/>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smtClean="0"/>
          </a:p>
        </p:txBody>
      </p:sp>
      <p:sp>
        <p:nvSpPr>
          <p:cNvPr id="8" name="Inhaltsplatzhalter 2"/>
          <p:cNvSpPr>
            <a:spLocks noGrp="1"/>
          </p:cNvSpPr>
          <p:nvPr>
            <p:ph idx="10"/>
            <p:custDataLst>
              <p:tags r:id="rId3"/>
            </p:custDataLst>
          </p:nvPr>
        </p:nvSpPr>
        <p:spPr>
          <a:xfrm>
            <a:off x="4860032" y="1872000"/>
            <a:ext cx="3599968" cy="4266000"/>
          </a:xfrm>
        </p:spPr>
        <p:txBody>
          <a:bodyPr/>
          <a:lstStyle>
            <a:lvl1pPr marL="360000" indent="-360000" defTabSz="720000">
              <a:spcBef>
                <a:spcPts val="0"/>
              </a:spcBef>
              <a:spcAft>
                <a:spcPts val="600"/>
              </a:spcAft>
              <a:buFont typeface="Arial" pitchFamily="34" charset="0"/>
              <a:buChar char="&gt;"/>
              <a:defRPr sz="1700">
                <a:latin typeface="+mj-lt"/>
              </a:defRPr>
            </a:lvl1pPr>
            <a:lvl2pPr marL="719138" indent="-360000" defTabSz="720000">
              <a:spcBef>
                <a:spcPts val="0"/>
              </a:spcBef>
              <a:spcAft>
                <a:spcPts val="600"/>
              </a:spcAft>
              <a:buFont typeface="Arial" pitchFamily="34" charset="0"/>
              <a:buChar char="&gt;"/>
              <a:defRPr sz="1700">
                <a:latin typeface="+mj-lt"/>
              </a:defRPr>
            </a:lvl2pPr>
            <a:lvl3pPr marL="1080000" indent="-360000" defTabSz="720000">
              <a:spcBef>
                <a:spcPts val="0"/>
              </a:spcBef>
              <a:spcAft>
                <a:spcPts val="600"/>
              </a:spcAft>
              <a:buFont typeface="Arial" pitchFamily="34" charset="0"/>
              <a:buChar char="&gt;"/>
              <a:defRPr sz="1700">
                <a:latin typeface="+mj-lt"/>
              </a:defRPr>
            </a:lvl3pPr>
            <a:lvl4pPr marL="1438275" indent="-360000" defTabSz="720000">
              <a:spcBef>
                <a:spcPts val="0"/>
              </a:spcBef>
              <a:spcAft>
                <a:spcPts val="600"/>
              </a:spcAft>
              <a:buFont typeface="Arial" pitchFamily="34" charset="0"/>
              <a:buChar char="&gt;"/>
              <a:defRPr sz="1700">
                <a:latin typeface="+mj-lt"/>
              </a:defRPr>
            </a:lvl4pPr>
            <a:lvl5pPr marL="1800000" indent="-360000" defTabSz="720000">
              <a:spcBef>
                <a:spcPts val="0"/>
              </a:spcBef>
              <a:spcAft>
                <a:spcPts val="600"/>
              </a:spcAft>
              <a:buFont typeface="Arial" pitchFamily="34" charset="0"/>
              <a:buChar char="&gt;"/>
              <a:defRPr sz="1700">
                <a:latin typeface="+mj-lt"/>
              </a:defRPr>
            </a:lvl5pPr>
            <a:lvl6pPr marL="2160000" indent="-360000" defTabSz="900000">
              <a:spcBef>
                <a:spcPts val="0"/>
              </a:spcBef>
              <a:spcAft>
                <a:spcPts val="600"/>
              </a:spcAft>
              <a:buFont typeface="Arial" pitchFamily="34" charset="0"/>
              <a:buChar char="&gt;"/>
              <a:tabLst/>
              <a:defRPr sz="1700">
                <a:latin typeface="+mj-lt"/>
              </a:defRPr>
            </a:lvl6pPr>
            <a:lvl7pPr marL="2520000" indent="-360000" defTabSz="900000">
              <a:spcBef>
                <a:spcPts val="0"/>
              </a:spcBef>
              <a:spcAft>
                <a:spcPts val="600"/>
              </a:spcAft>
              <a:buFont typeface="Arial" pitchFamily="34" charset="0"/>
              <a:buChar char="&gt;"/>
              <a:defRPr sz="1700">
                <a:latin typeface="+mj-lt"/>
              </a:defRPr>
            </a:lvl7pPr>
            <a:lvl8pPr marL="2867025" indent="-354013" defTabSz="900000">
              <a:spcBef>
                <a:spcPts val="0"/>
              </a:spcBef>
              <a:spcAft>
                <a:spcPts val="600"/>
              </a:spcAft>
              <a:buFont typeface="Arial" pitchFamily="34" charset="0"/>
              <a:buChar char="&gt;"/>
              <a:defRPr sz="1700">
                <a:latin typeface="+mj-lt"/>
              </a:defRPr>
            </a:lvl8pPr>
            <a:lvl9pPr marL="3240000" indent="-360000" defTabSz="900000">
              <a:spcBef>
                <a:spcPts val="0"/>
              </a:spcBef>
              <a:spcAft>
                <a:spcPts val="600"/>
              </a:spcAft>
              <a:buFont typeface="Arial" pitchFamily="34" charset="0"/>
              <a:buChar char="&gt;"/>
              <a:defRPr sz="1700">
                <a:latin typeface="+mj-lt"/>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smtClean="0"/>
          </a:p>
        </p:txBody>
      </p:sp>
      <p:sp>
        <p:nvSpPr>
          <p:cNvPr id="3" name="Foliennummernplatzhalter 2"/>
          <p:cNvSpPr>
            <a:spLocks noGrp="1"/>
          </p:cNvSpPr>
          <p:nvPr>
            <p:ph type="sldNum" sz="quarter" idx="11"/>
            <p:custDataLst>
              <p:tags r:id="rId4"/>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37507020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
    <p:spTree>
      <p:nvGrpSpPr>
        <p:cNvPr id="1" name=""/>
        <p:cNvGrpSpPr/>
        <p:nvPr/>
      </p:nvGrpSpPr>
      <p:grpSpPr>
        <a:xfrm>
          <a:off x="0" y="0"/>
          <a:ext cx="0" cy="0"/>
          <a:chOff x="0" y="0"/>
          <a:chExt cx="0" cy="0"/>
        </a:xfrm>
      </p:grpSpPr>
      <p:sp>
        <p:nvSpPr>
          <p:cNvPr id="7" name="Titel 1"/>
          <p:cNvSpPr>
            <a:spLocks noGrp="1"/>
          </p:cNvSpPr>
          <p:nvPr>
            <p:ph type="title" hasCustomPrompt="1"/>
            <p:custDataLst>
              <p:tags r:id="rId1"/>
            </p:custDataLst>
          </p:nvPr>
        </p:nvSpPr>
        <p:spPr>
          <a:xfrm>
            <a:off x="900000" y="1260000"/>
            <a:ext cx="7560000" cy="612000"/>
          </a:xfrm>
        </p:spPr>
        <p:txBody>
          <a:bodyPr/>
          <a:lstStyle>
            <a:lvl1pPr marL="360000" indent="-360000" defTabSz="720000">
              <a:buFont typeface="+mj-lt"/>
              <a:buNone/>
              <a:tabLst/>
              <a:defRPr/>
            </a:lvl1pPr>
          </a:lstStyle>
          <a:p>
            <a:r>
              <a:rPr lang="de-CH" dirty="0" smtClean="0"/>
              <a:t>1.	Titel durch Klicken bearbeiten</a:t>
            </a:r>
            <a:endParaRPr lang="de-CH" dirty="0"/>
          </a:p>
        </p:txBody>
      </p:sp>
      <p:sp>
        <p:nvSpPr>
          <p:cNvPr id="8" name="Textplatzhalter 3"/>
          <p:cNvSpPr>
            <a:spLocks noGrp="1"/>
          </p:cNvSpPr>
          <p:nvPr>
            <p:ph type="body" sz="quarter" idx="10" hasCustomPrompt="1"/>
            <p:custDataLst>
              <p:tags r:id="rId2"/>
            </p:custDataLst>
          </p:nvPr>
        </p:nvSpPr>
        <p:spPr>
          <a:xfrm>
            <a:off x="899590" y="1872000"/>
            <a:ext cx="7560842" cy="4266000"/>
          </a:xfrm>
        </p:spPr>
        <p:txBody>
          <a:bodyPr/>
          <a:lstStyle>
            <a:lvl1pPr marL="360000" indent="-360000" defTabSz="720000">
              <a:buFontTx/>
              <a:buNone/>
              <a:defRPr/>
            </a:lvl1pPr>
            <a:lvl2pPr marL="360000" indent="-360000" defTabSz="720000">
              <a:buFontTx/>
              <a:buNone/>
              <a:defRPr b="1"/>
            </a:lvl2pPr>
            <a:lvl3pPr marL="900000" indent="-541338" defTabSz="720000">
              <a:buFontTx/>
              <a:buNone/>
              <a:defRPr/>
            </a:lvl3pPr>
            <a:lvl4pPr marL="900000" indent="-541338" defTabSz="720000">
              <a:buFontTx/>
              <a:buNone/>
              <a:tabLst/>
              <a:defRPr b="1"/>
            </a:lvl4pPr>
          </a:lstStyle>
          <a:p>
            <a:pPr lvl="0"/>
            <a:r>
              <a:rPr lang="de-CH" smtClean="0"/>
              <a:t>Positionsindikatoren werden automatisch erstellt</a:t>
            </a:r>
          </a:p>
          <a:p>
            <a:pPr lvl="1"/>
            <a:r>
              <a:rPr lang="de-CH" smtClean="0"/>
              <a:t>Zweite Ebene</a:t>
            </a:r>
          </a:p>
          <a:p>
            <a:pPr lvl="2"/>
            <a:r>
              <a:rPr lang="de-CH" smtClean="0"/>
              <a:t>Dritte Ebene</a:t>
            </a:r>
          </a:p>
          <a:p>
            <a:pPr lvl="3"/>
            <a:r>
              <a:rPr lang="de-CH" smtClean="0"/>
              <a:t>Vierte Ebene</a:t>
            </a:r>
            <a:endParaRPr lang="de-CH" dirty="0" smtClean="0"/>
          </a:p>
        </p:txBody>
      </p:sp>
      <p:sp>
        <p:nvSpPr>
          <p:cNvPr id="2" name="Foliennummernplatzhalter 1"/>
          <p:cNvSpPr>
            <a:spLocks noGrp="1"/>
          </p:cNvSpPr>
          <p:nvPr>
            <p:ph type="sldNum" sz="quarter" idx="11"/>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30634371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nterkapitel">
    <p:spTree>
      <p:nvGrpSpPr>
        <p:cNvPr id="1" name=""/>
        <p:cNvGrpSpPr/>
        <p:nvPr/>
      </p:nvGrpSpPr>
      <p:grpSpPr>
        <a:xfrm>
          <a:off x="0" y="0"/>
          <a:ext cx="0" cy="0"/>
          <a:chOff x="0" y="0"/>
          <a:chExt cx="0" cy="0"/>
        </a:xfrm>
      </p:grpSpPr>
      <p:sp>
        <p:nvSpPr>
          <p:cNvPr id="7" name="Titel 1"/>
          <p:cNvSpPr>
            <a:spLocks noGrp="1"/>
          </p:cNvSpPr>
          <p:nvPr>
            <p:ph type="title" hasCustomPrompt="1"/>
            <p:custDataLst>
              <p:tags r:id="rId1"/>
            </p:custDataLst>
          </p:nvPr>
        </p:nvSpPr>
        <p:spPr>
          <a:xfrm>
            <a:off x="900000" y="1260000"/>
            <a:ext cx="7560000" cy="612000"/>
          </a:xfrm>
        </p:spPr>
        <p:txBody>
          <a:bodyPr/>
          <a:lstStyle>
            <a:lvl1pPr marL="720000" indent="-720000" defTabSz="720000">
              <a:buFont typeface="+mj-lt"/>
              <a:buNone/>
              <a:defRPr/>
            </a:lvl1pPr>
          </a:lstStyle>
          <a:p>
            <a:r>
              <a:rPr lang="de-CH" dirty="0" smtClean="0"/>
              <a:t>1.1	Titel durch Klicken bearbeiten</a:t>
            </a:r>
            <a:endParaRPr lang="de-CH" dirty="0"/>
          </a:p>
        </p:txBody>
      </p:sp>
      <p:sp>
        <p:nvSpPr>
          <p:cNvPr id="4" name="Textplatzhalter 3"/>
          <p:cNvSpPr>
            <a:spLocks noGrp="1"/>
          </p:cNvSpPr>
          <p:nvPr>
            <p:ph type="body" sz="quarter" idx="10" hasCustomPrompt="1"/>
            <p:custDataLst>
              <p:tags r:id="rId2"/>
            </p:custDataLst>
          </p:nvPr>
        </p:nvSpPr>
        <p:spPr>
          <a:xfrm>
            <a:off x="899590" y="1872000"/>
            <a:ext cx="7560842" cy="4266000"/>
          </a:xfrm>
        </p:spPr>
        <p:txBody>
          <a:bodyPr/>
          <a:lstStyle>
            <a:lvl1pPr marL="360000" indent="-360000" defTabSz="720000">
              <a:buFontTx/>
              <a:buNone/>
              <a:defRPr/>
            </a:lvl1pPr>
            <a:lvl2pPr marL="360000" indent="-360000" defTabSz="720000">
              <a:buFontTx/>
              <a:buNone/>
              <a:defRPr b="1"/>
            </a:lvl2pPr>
            <a:lvl3pPr marL="900000" indent="-541338" defTabSz="720000">
              <a:buFontTx/>
              <a:buNone/>
              <a:defRPr/>
            </a:lvl3pPr>
            <a:lvl4pPr marL="900000" indent="-541338" defTabSz="720000">
              <a:buFontTx/>
              <a:buNone/>
              <a:tabLst/>
              <a:defRPr b="1"/>
            </a:lvl4pPr>
          </a:lstStyle>
          <a:p>
            <a:pPr lvl="0"/>
            <a:r>
              <a:rPr lang="de-CH" smtClean="0"/>
              <a:t>Positionsindikatoren werden automatisch erstellt</a:t>
            </a:r>
          </a:p>
          <a:p>
            <a:pPr lvl="1"/>
            <a:r>
              <a:rPr lang="de-CH" smtClean="0"/>
              <a:t>Zweite Ebene</a:t>
            </a:r>
          </a:p>
          <a:p>
            <a:pPr lvl="2"/>
            <a:r>
              <a:rPr lang="de-CH" smtClean="0"/>
              <a:t>Dritte Ebene</a:t>
            </a:r>
          </a:p>
          <a:p>
            <a:pPr lvl="3"/>
            <a:r>
              <a:rPr lang="de-CH" smtClean="0"/>
              <a:t>Vierte Ebene</a:t>
            </a:r>
            <a:endParaRPr lang="de-CH" dirty="0" smtClean="0"/>
          </a:p>
        </p:txBody>
      </p:sp>
      <p:sp>
        <p:nvSpPr>
          <p:cNvPr id="2" name="Foliennummernplatzhalter 1"/>
          <p:cNvSpPr>
            <a:spLocks noGrp="1"/>
          </p:cNvSpPr>
          <p:nvPr>
            <p:ph type="sldNum" sz="quarter" idx="11"/>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1481733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pic>
        <p:nvPicPr>
          <p:cNvPr id="4" name="Grafik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0" y="0"/>
            <a:ext cx="9144000" cy="1881949"/>
          </a:xfrm>
          <a:prstGeom prst="rect">
            <a:avLst/>
          </a:prstGeom>
        </p:spPr>
      </p:pic>
      <p:sp>
        <p:nvSpPr>
          <p:cNvPr id="5" name="Textfeld 4"/>
          <p:cNvSpPr txBox="1"/>
          <p:nvPr>
            <p:custDataLst>
              <p:tags r:id="rId2"/>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106705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12" name="Grafi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863614"/>
            <a:ext cx="9162000" cy="5031657"/>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1881949"/>
          </a:xfrm>
          <a:prstGeom prst="rect">
            <a:avLst/>
          </a:prstGeom>
        </p:spPr>
      </p:pic>
      <p:sp>
        <p:nvSpPr>
          <p:cNvPr id="3" name="Textfeld 2"/>
          <p:cNvSpPr txBox="1"/>
          <p:nvPr>
            <p:custDataLst>
              <p:tags r:id="rId1"/>
            </p:custDataLst>
          </p:nvPr>
        </p:nvSpPr>
        <p:spPr>
          <a:xfrm>
            <a:off x="900000" y="2273097"/>
            <a:ext cx="8880764" cy="1049005"/>
          </a:xfrm>
          <a:prstGeom prst="rect">
            <a:avLst/>
          </a:prstGeom>
          <a:noFill/>
        </p:spPr>
        <p:txBody>
          <a:bodyPr wrap="square" lIns="0" tIns="0" rIns="0" bIns="0" rtlCol="0">
            <a:spAutoFit/>
          </a:bodyPr>
          <a:lstStyle/>
          <a:p>
            <a:pPr>
              <a:spcAft>
                <a:spcPts val="1700"/>
              </a:spcAft>
            </a:pPr>
            <a:r>
              <a:rPr lang="de-CH" sz="2700" b="1" dirty="0" smtClean="0">
                <a:solidFill>
                  <a:schemeClr val="bg1"/>
                </a:solidFill>
              </a:rPr>
              <a:t>Lehrplan 21
</a:t>
            </a:r>
          </a:p>
        </p:txBody>
      </p:sp>
      <p:sp>
        <p:nvSpPr>
          <p:cNvPr id="8" name="Textfeld 7"/>
          <p:cNvSpPr txBox="1"/>
          <p:nvPr>
            <p:custDataLst>
              <p:tags r:id="rId2"/>
            </p:custDataLst>
          </p:nvPr>
        </p:nvSpPr>
        <p:spPr>
          <a:xfrm>
            <a:off x="900000" y="3992400"/>
            <a:ext cx="43282" cy="184666"/>
          </a:xfrm>
          <a:prstGeom prst="rect">
            <a:avLst/>
          </a:prstGeom>
          <a:noFill/>
        </p:spPr>
        <p:txBody>
          <a:bodyPr wrap="none" lIns="0" tIns="0" rIns="0" bIns="0" rtlCol="0">
            <a:spAutoFit/>
          </a:bodyPr>
          <a:lstStyle/>
          <a:p>
            <a:pPr>
              <a:spcAft>
                <a:spcPts val="1400"/>
              </a:spcAft>
            </a:pPr>
            <a:r>
              <a:rPr lang="de-CH" sz="1200" b="1" smtClean="0">
                <a:solidFill>
                  <a:schemeClr val="tx1"/>
                </a:solidFill>
              </a:rPr>
              <a:t> </a:t>
            </a:r>
            <a:endParaRPr lang="de-CH" sz="1200" b="1" dirty="0" smtClean="0">
              <a:solidFill>
                <a:schemeClr val="tx1"/>
              </a:solidFill>
            </a:endParaRPr>
          </a:p>
        </p:txBody>
      </p:sp>
      <p:sp>
        <p:nvSpPr>
          <p:cNvPr id="2" name="Textfeld 1"/>
          <p:cNvSpPr txBox="1"/>
          <p:nvPr>
            <p:custDataLst>
              <p:tags r:id="rId3"/>
            </p:custDataLst>
          </p:nvPr>
        </p:nvSpPr>
        <p:spPr>
          <a:xfrm>
            <a:off x="900000" y="3992400"/>
            <a:ext cx="4712400" cy="276999"/>
          </a:xfrm>
          <a:prstGeom prst="rect">
            <a:avLst/>
          </a:prstGeom>
          <a:noFill/>
        </p:spPr>
        <p:txBody>
          <a:bodyPr wrap="square" rtlCol="0">
            <a:spAutoFit/>
          </a:bodyPr>
          <a:lstStyle/>
          <a:p>
            <a:r>
              <a:rPr lang="de-CH" sz="1200" b="1" dirty="0" smtClean="0"/>
              <a:t>xx.yy.2016</a:t>
            </a:r>
            <a:endParaRPr lang="de-CH" sz="1200" b="1" dirty="0"/>
          </a:p>
        </p:txBody>
      </p:sp>
      <p:sp>
        <p:nvSpPr>
          <p:cNvPr id="9" name="Textfeld 8"/>
          <p:cNvSpPr txBox="1"/>
          <p:nvPr>
            <p:custDataLst>
              <p:tags r:id="rId4"/>
            </p:custDataLst>
          </p:nvPr>
        </p:nvSpPr>
        <p:spPr>
          <a:xfrm>
            <a:off x="900000" y="1152000"/>
            <a:ext cx="7560000" cy="353943"/>
          </a:xfrm>
          <a:prstGeom prst="rect">
            <a:avLst/>
          </a:prstGeom>
          <a:noFill/>
        </p:spPr>
        <p:txBody>
          <a:bodyPr wrap="square" lIns="0" tIns="0" rIns="0" bIns="0" rtlCol="0">
            <a:spAutoFit/>
          </a:bodyPr>
          <a:lstStyle/>
          <a:p>
            <a:pPr lvl="0"/>
            <a:r>
              <a:rPr lang="de-CH" sz="1150" b="1" i="0" kern="0" cap="all" spc="50" baseline="0" smtClean="0">
                <a:latin typeface="Arial" pitchFamily="34" charset="0"/>
                <a:cs typeface="Arial" pitchFamily="34" charset="0"/>
              </a:rPr>
              <a:t>Departement 
Bildung, Kultur und Sport</a:t>
            </a:r>
            <a:endParaRPr lang="de-CH" sz="1150" b="1" i="0" kern="0" cap="all" spc="50" baseline="0" dirty="0" smtClean="0">
              <a:latin typeface="Arial" pitchFamily="34" charset="0"/>
              <a:cs typeface="Arial" pitchFamily="34" charset="0"/>
            </a:endParaRPr>
          </a:p>
        </p:txBody>
      </p:sp>
    </p:spTree>
    <p:extLst>
      <p:ext uri="{BB962C8B-B14F-4D97-AF65-F5344CB8AC3E}">
        <p14:creationId xmlns:p14="http://schemas.microsoft.com/office/powerpoint/2010/main" val="11375221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sverzeichnis">
    <p:spTree>
      <p:nvGrpSpPr>
        <p:cNvPr id="1" name=""/>
        <p:cNvGrpSpPr/>
        <p:nvPr/>
      </p:nvGrpSpPr>
      <p:grpSpPr>
        <a:xfrm>
          <a:off x="0" y="0"/>
          <a:ext cx="0" cy="0"/>
          <a:chOff x="0" y="0"/>
          <a:chExt cx="0" cy="0"/>
        </a:xfrm>
      </p:grpSpPr>
      <p:sp>
        <p:nvSpPr>
          <p:cNvPr id="4" name="Textfeld 3"/>
          <p:cNvSpPr txBox="1"/>
          <p:nvPr>
            <p:custDataLst>
              <p:tags r:id="rId1"/>
            </p:custDataLst>
          </p:nvPr>
        </p:nvSpPr>
        <p:spPr>
          <a:xfrm>
            <a:off x="899591" y="1259998"/>
            <a:ext cx="3000821" cy="415498"/>
          </a:xfrm>
          <a:prstGeom prst="rect">
            <a:avLst/>
          </a:prstGeom>
          <a:noFill/>
        </p:spPr>
        <p:txBody>
          <a:bodyPr wrap="none" lIns="0" tIns="0" rIns="0" bIns="0" rtlCol="0">
            <a:spAutoFit/>
          </a:bodyPr>
          <a:lstStyle/>
          <a:p>
            <a:pPr marL="0" marR="0" indent="0" algn="l" defTabSz="720000" rtl="0" eaLnBrk="1" fontAlgn="auto" latinLnBrk="0" hangingPunct="1">
              <a:lnSpc>
                <a:spcPct val="100000"/>
              </a:lnSpc>
              <a:spcBef>
                <a:spcPts val="0"/>
              </a:spcBef>
              <a:spcAft>
                <a:spcPts val="0"/>
              </a:spcAft>
              <a:buClrTx/>
              <a:buSzTx/>
              <a:buFontTx/>
              <a:buNone/>
              <a:tabLst/>
              <a:defRPr/>
            </a:pPr>
            <a:r>
              <a:rPr lang="de-CH" sz="2700" b="1" kern="1200" smtClean="0">
                <a:solidFill>
                  <a:srgbClr val="0096DF"/>
                </a:solidFill>
                <a:latin typeface="Arial" pitchFamily="34" charset="0"/>
                <a:ea typeface="+mn-ea"/>
                <a:cs typeface="Arial" pitchFamily="34" charset="0"/>
              </a:rPr>
              <a:t>Inhaltsverzeichnis</a:t>
            </a:r>
            <a:endParaRPr lang="de-CH" sz="2700" b="1" kern="1200" dirty="0" smtClean="0">
              <a:solidFill>
                <a:srgbClr val="0096DF"/>
              </a:solidFill>
              <a:latin typeface="Arial" pitchFamily="34" charset="0"/>
              <a:ea typeface="+mn-ea"/>
              <a:cs typeface="Arial" pitchFamily="34" charset="0"/>
            </a:endParaRPr>
          </a:p>
        </p:txBody>
      </p:sp>
      <p:sp>
        <p:nvSpPr>
          <p:cNvPr id="6" name="Textplatzhalter 5"/>
          <p:cNvSpPr>
            <a:spLocks noGrp="1"/>
          </p:cNvSpPr>
          <p:nvPr>
            <p:ph type="body" sz="quarter" idx="10" hasCustomPrompt="1"/>
            <p:custDataLst>
              <p:tags r:id="rId2"/>
            </p:custDataLst>
          </p:nvPr>
        </p:nvSpPr>
        <p:spPr>
          <a:xfrm>
            <a:off x="900113" y="1872000"/>
            <a:ext cx="7559675" cy="4266000"/>
          </a:xfrm>
        </p:spPr>
        <p:txBody>
          <a:bodyPr/>
          <a:lstStyle>
            <a:lvl1pPr marL="360000" indent="-360000" defTabSz="720000">
              <a:buFontTx/>
              <a:buNone/>
              <a:defRPr/>
            </a:lvl1pPr>
            <a:lvl2pPr marL="900000" indent="-541338" defTabSz="720000">
              <a:buFontTx/>
              <a:buNone/>
              <a:defRPr/>
            </a:lvl2pPr>
            <a:lvl3pPr marL="719137" indent="0" defTabSz="720000">
              <a:buFontTx/>
              <a:buNone/>
              <a:defRPr/>
            </a:lvl3pPr>
            <a:lvl4pPr marL="1080000" indent="0" defTabSz="720000">
              <a:buFontTx/>
              <a:buNone/>
              <a:defRPr/>
            </a:lvl4pPr>
            <a:lvl5pPr marL="1438275" indent="0" defTabSz="720000">
              <a:buFontTx/>
              <a:buNone/>
              <a:defRPr/>
            </a:lvl5pPr>
            <a:lvl6pPr marL="1800000" indent="0" defTabSz="900000">
              <a:spcBef>
                <a:spcPts val="0"/>
              </a:spcBef>
              <a:spcAft>
                <a:spcPts val="600"/>
              </a:spcAft>
              <a:buNone/>
              <a:defRPr/>
            </a:lvl6pPr>
            <a:lvl7pPr marL="2160000" indent="0" defTabSz="900000">
              <a:spcBef>
                <a:spcPts val="0"/>
              </a:spcBef>
              <a:spcAft>
                <a:spcPts val="600"/>
              </a:spcAft>
              <a:buNone/>
              <a:defRPr/>
            </a:lvl7pPr>
            <a:lvl8pPr marL="2520000" indent="0" defTabSz="900000">
              <a:spcBef>
                <a:spcPts val="0"/>
              </a:spcBef>
              <a:spcAft>
                <a:spcPts val="600"/>
              </a:spcAft>
              <a:buNone/>
              <a:defRPr/>
            </a:lvl8pPr>
            <a:lvl9pPr marL="2880000" indent="0" defTabSz="900000">
              <a:spcBef>
                <a:spcPts val="0"/>
              </a:spcBef>
              <a:spcAft>
                <a:spcPts val="600"/>
              </a:spcAft>
              <a:buNone/>
              <a:defRPr/>
            </a:lvl9pPr>
          </a:lstStyle>
          <a:p>
            <a:pPr lvl="0"/>
            <a:r>
              <a:rPr lang="de-CH" smtClean="0"/>
              <a:t>Inhaltsverzeichnis wird automatisch erstellt</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smtClean="0"/>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260157"/>
          </a:xfrm>
          <a:prstGeom prst="rect">
            <a:avLst/>
          </a:prstGeom>
        </p:spPr>
      </p:pic>
      <p:sp>
        <p:nvSpPr>
          <p:cNvPr id="2" name="Foliennummernplatzhalter 1"/>
          <p:cNvSpPr>
            <a:spLocks noGrp="1"/>
          </p:cNvSpPr>
          <p:nvPr>
            <p:ph type="sldNum" sz="quarter" idx="11"/>
            <p:custDataLst>
              <p:tags r:id="rId3"/>
            </p:custDataLst>
          </p:nvPr>
        </p:nvSpPr>
        <p:spPr/>
        <p:txBody>
          <a:bodyPr/>
          <a:lstStyle/>
          <a:p>
            <a:fld id="{7D5615F9-FF83-43FC-8FF3-D35B6D287C06}" type="slidenum">
              <a:rPr lang="de-CH" smtClean="0"/>
              <a:t>‹Nr.›</a:t>
            </a:fld>
            <a:endParaRPr lang="de-CH" dirty="0"/>
          </a:p>
        </p:txBody>
      </p:sp>
    </p:spTree>
    <p:extLst>
      <p:ext uri="{BB962C8B-B14F-4D97-AF65-F5344CB8AC3E}">
        <p14:creationId xmlns:p14="http://schemas.microsoft.com/office/powerpoint/2010/main" val="15120574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customXml" Target="../../customXml/item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custDataLst>
              <p:tags r:id="rId17"/>
            </p:custDataLst>
          </p:nvPr>
        </p:nvSpPr>
        <p:spPr>
          <a:xfrm>
            <a:off x="900000" y="1260000"/>
            <a:ext cx="7560000" cy="612000"/>
          </a:xfrm>
          <a:prstGeom prst="rect">
            <a:avLst/>
          </a:prstGeom>
        </p:spPr>
        <p:txBody>
          <a:bodyPr vert="horz" lIns="0" tIns="0" rIns="0" bIns="0" rtlCol="0" anchor="t" anchorCtr="0">
            <a:noAutofit/>
          </a:bodyPr>
          <a:lstStyle/>
          <a:p>
            <a:r>
              <a:rPr lang="de-CH" dirty="0" smtClean="0"/>
              <a:t>Titelmasterformat durch Klicken bearbeiten</a:t>
            </a:r>
            <a:endParaRPr lang="de-CH" dirty="0"/>
          </a:p>
        </p:txBody>
      </p:sp>
      <p:sp>
        <p:nvSpPr>
          <p:cNvPr id="3" name="Textplatzhalter 2"/>
          <p:cNvSpPr>
            <a:spLocks noGrp="1"/>
          </p:cNvSpPr>
          <p:nvPr>
            <p:ph type="body" idx="1"/>
            <p:custDataLst>
              <p:tags r:id="rId18"/>
            </p:custDataLst>
          </p:nvPr>
        </p:nvSpPr>
        <p:spPr>
          <a:xfrm>
            <a:off x="900000" y="1872000"/>
            <a:ext cx="7560000" cy="4266000"/>
          </a:xfrm>
          <a:prstGeom prst="rect">
            <a:avLst/>
          </a:prstGeom>
        </p:spPr>
        <p:txBody>
          <a:bodyPr vert="horz" lIns="0" tIns="0" rIns="0" bIns="0" rtlCol="0">
            <a:noAutofit/>
          </a:bodyPr>
          <a:lstStyle/>
          <a:p>
            <a:pPr lvl="0"/>
            <a:r>
              <a:rPr lang="de-CH" dirty="0" smtClean="0"/>
              <a:t>Textmasterformat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CH" dirty="0"/>
          </a:p>
        </p:txBody>
      </p:sp>
      <p:pic>
        <p:nvPicPr>
          <p:cNvPr id="5" name="Grafik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6411600"/>
            <a:ext cx="9144000" cy="463486"/>
          </a:xfrm>
          <a:prstGeom prst="rect">
            <a:avLst/>
          </a:prstGeom>
        </p:spPr>
      </p:pic>
      <p:sp>
        <p:nvSpPr>
          <p:cNvPr id="4" name="Textfeld 3"/>
          <p:cNvSpPr txBox="1"/>
          <p:nvPr>
            <p:custDataLst>
              <p:tags r:id="rId19"/>
            </p:custDataLst>
          </p:nvPr>
        </p:nvSpPr>
        <p:spPr>
          <a:xfrm>
            <a:off x="900000" y="6577200"/>
            <a:ext cx="5832240" cy="230832"/>
          </a:xfrm>
          <a:prstGeom prst="rect">
            <a:avLst/>
          </a:prstGeom>
          <a:noFill/>
        </p:spPr>
        <p:txBody>
          <a:bodyPr wrap="square" rtlCol="0">
            <a:spAutoFit/>
          </a:bodyPr>
          <a:lstStyle/>
          <a:p>
            <a:r>
              <a:rPr lang="de-CH" sz="900" b="1" smtClean="0"/>
              <a:t>DEPARTEMENT BILDUNG, KULTUR UND SPORT</a:t>
            </a:r>
            <a:endParaRPr lang="de-CH" sz="900" b="1" dirty="0"/>
          </a:p>
        </p:txBody>
      </p:sp>
      <p:sp>
        <p:nvSpPr>
          <p:cNvPr id="6" name="Foliennummernplatzhalter 5"/>
          <p:cNvSpPr>
            <a:spLocks noGrp="1"/>
          </p:cNvSpPr>
          <p:nvPr>
            <p:ph type="sldNum" sz="quarter" idx="4"/>
            <p:custDataLst>
              <p:tags r:id="rId20"/>
            </p:custDataLst>
          </p:nvPr>
        </p:nvSpPr>
        <p:spPr>
          <a:xfrm>
            <a:off x="6588000" y="6525344"/>
            <a:ext cx="2133600" cy="300561"/>
          </a:xfrm>
          <a:prstGeom prst="rect">
            <a:avLst/>
          </a:prstGeom>
        </p:spPr>
        <p:txBody>
          <a:bodyPr vert="horz" lIns="91440" tIns="45720" rIns="91440" bIns="45720" rtlCol="0" anchor="ctr"/>
          <a:lstStyle>
            <a:lvl1pPr algn="r">
              <a:defRPr lang="de-CH" sz="900" b="0" kern="1200" smtClean="0">
                <a:solidFill>
                  <a:schemeClr val="tx1"/>
                </a:solidFill>
                <a:latin typeface="+mn-lt"/>
                <a:ea typeface="+mn-ea"/>
                <a:cs typeface="+mn-cs"/>
              </a:defRPr>
            </a:lvl1pPr>
          </a:lstStyle>
          <a:p>
            <a:fld id="{7D5615F9-FF83-43FC-8FF3-D35B6D287C06}" type="slidenum">
              <a:rPr lang="de-CH" smtClean="0"/>
              <a:pPr/>
              <a:t>‹Nr.›</a:t>
            </a:fld>
            <a:endParaRPr lang="de-CH" dirty="0"/>
          </a:p>
        </p:txBody>
      </p:sp>
    </p:spTree>
    <p:custDataLst>
      <p:custData r:id="rId16"/>
    </p:custDataLst>
    <p:extLst>
      <p:ext uri="{BB962C8B-B14F-4D97-AF65-F5344CB8AC3E}">
        <p14:creationId xmlns:p14="http://schemas.microsoft.com/office/powerpoint/2010/main" val="8350256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iming>
    <p:tnLst>
      <p:par>
        <p:cTn id="1" dur="indefinite" restart="never" nodeType="tmRoot"/>
      </p:par>
    </p:tnLst>
  </p:timing>
  <p:hf hdr="0" ftr="0" dt="0"/>
  <p:txStyles>
    <p:titleStyle>
      <a:lvl1pPr marL="360000" indent="-360000" algn="l" defTabSz="720000" rtl="0" eaLnBrk="1" latinLnBrk="0" hangingPunct="1">
        <a:spcBef>
          <a:spcPct val="0"/>
        </a:spcBef>
        <a:buNone/>
        <a:defRPr sz="2700" b="1" kern="1200">
          <a:solidFill>
            <a:srgbClr val="0096DF"/>
          </a:solidFill>
          <a:latin typeface="Arial" pitchFamily="34" charset="0"/>
          <a:ea typeface="+mj-ea"/>
          <a:cs typeface="Arial" pitchFamily="34" charset="0"/>
        </a:defRPr>
      </a:lvl1pPr>
    </p:titleStyle>
    <p:bodyStyle>
      <a:lvl1pPr marL="360000"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1pPr>
      <a:lvl2pPr marL="720000" indent="-360363"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2pPr>
      <a:lvl3pPr marL="1080000"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3pPr>
      <a:lvl4pPr marL="1438275"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4pPr>
      <a:lvl5pPr marL="1800000" indent="-360000" algn="l" defTabSz="720000" rtl="0" eaLnBrk="1" latinLnBrk="0" hangingPunct="1">
        <a:spcBef>
          <a:spcPts val="0"/>
        </a:spcBef>
        <a:spcAft>
          <a:spcPts val="600"/>
        </a:spcAft>
        <a:buFontTx/>
        <a:buChar char="&gt;"/>
        <a:defRPr sz="1700" b="0" kern="1200">
          <a:solidFill>
            <a:schemeClr val="tx1"/>
          </a:solidFill>
          <a:latin typeface="Arial" pitchFamily="34" charset="0"/>
          <a:ea typeface="+mn-ea"/>
          <a:cs typeface="Arial" pitchFamily="34" charset="0"/>
        </a:defRPr>
      </a:lvl5pPr>
      <a:lvl6pPr marL="216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6pPr>
      <a:lvl7pPr marL="252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7pPr>
      <a:lvl8pPr marL="288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8pPr>
      <a:lvl9pPr marL="3240000" indent="-360000" algn="l" defTabSz="720000" rtl="0" eaLnBrk="1" latinLnBrk="0" hangingPunct="1">
        <a:spcBef>
          <a:spcPts val="0"/>
        </a:spcBef>
        <a:spcAft>
          <a:spcPts val="600"/>
        </a:spcAft>
        <a:buFontTx/>
        <a:buChar char="&gt;"/>
        <a:defRPr sz="17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image" Target="../media/image17.png"/><Relationship Id="rId2" Type="http://schemas.openxmlformats.org/officeDocument/2006/relationships/tags" Target="../tags/tag47.xml"/><Relationship Id="rId16" Type="http://schemas.openxmlformats.org/officeDocument/2006/relationships/notesSlide" Target="../notesSlides/notesSlide11.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slideLayout" Target="../slideLayouts/slideLayout1.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60.xml"/><Relationship Id="rId5" Type="http://schemas.openxmlformats.org/officeDocument/2006/relationships/image" Target="../media/image35.jpeg"/><Relationship Id="rId4" Type="http://schemas.openxmlformats.org/officeDocument/2006/relationships/hyperlink" Target="http://www.google.ch/url?sa=i&amp;rct=j&amp;q=&amp;esrc=s&amp;frm=1&amp;source=images&amp;cd=&amp;cad=rja&amp;uact=8&amp;ved=0CAcQjRw&amp;url=http://www.aec.at/center/2013/01/14/magnetismus/&amp;ei=xxniVOHrNorCPIDTgcAP&amp;bvm=bv.85970519,d.ZWU&amp;psig=AFQjCNENPOvzZPFpGRKJ7esyhbcD6X9RmA&amp;ust=1424190202606756"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image" Target="../media/image37.jpeg"/><Relationship Id="rId5" Type="http://schemas.openxmlformats.org/officeDocument/2006/relationships/hyperlink" Target="http://www.google.ch/url?sa=i&amp;rct=j&amp;q=&amp;esrc=s&amp;frm=1&amp;source=images&amp;cd=&amp;cad=rja&amp;uact=8&amp;ved=0CAcQjRw&amp;url=http://www.spass-am-wochenende.wg.vu/elektromagnet.html&amp;ei=tRziVO6tN8L5PNrugNAF&amp;bvm=bv.85970519,d.ZWU&amp;psig=AFQjCNGWIxsBeDPUmpURPLxI2VLjJhcuNg&amp;ust=1424190916451282"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www.google.ch/url?sa=i&amp;rct=j&amp;q=&amp;esrc=s&amp;frm=1&amp;source=images&amp;cd=&amp;cad=rja&amp;uact=8&amp;ved=0CAcQjRw&amp;url=http://www.chemgapedia.de/vsengine/vlu/vsc/de/ph/14/ep/einfuehrung/elstromkreis/strom.vlu/Page/vsc/de/ph/14/ep/einfuehrung/elstromkreis/stromwirkung1.vscml.html&amp;ei=8yLiVM7JFY3iO9iMgOAO&amp;bvm=bv.85970519,d.ZWU&amp;psig=AFQjCNGyXhe1Ys8LrcEpJNukShPf0YG8GQ&amp;ust=1424192524995759" TargetMode="External"/><Relationship Id="rId3" Type="http://schemas.openxmlformats.org/officeDocument/2006/relationships/notesSlide" Target="../notesSlides/notesSlide29.xml"/><Relationship Id="rId7"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hyperlink" Target="http://www.hmspeed.com/7d/magnetische%20Wirkung.html" TargetMode="External"/><Relationship Id="rId5" Type="http://schemas.openxmlformats.org/officeDocument/2006/relationships/image" Target="../media/image38.jpeg"/><Relationship Id="rId4" Type="http://schemas.openxmlformats.org/officeDocument/2006/relationships/hyperlink" Target="http://www.google.ch/url?sa=i&amp;rct=j&amp;q=&amp;esrc=s&amp;frm=1&amp;source=images&amp;cd=&amp;cad=rja&amp;uact=8&amp;ved=0CAcQjRw&amp;url=http://nibis.ni.schule.de/~ursula/Physik/ELehre/ChemischeWirkung.htm&amp;ei=eyDiVKnmNsjLPem_gKAP&amp;psig=AFQjCNH2N4CBF4Nq2nS2GUCqTV7vOE2BbA&amp;ust=1424191681772658" TargetMode="External"/><Relationship Id="rId9"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65.xml"/><Relationship Id="rId7" Type="http://schemas.openxmlformats.org/officeDocument/2006/relationships/image" Target="../media/image44.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34.xml"/><Relationship Id="rId5" Type="http://schemas.openxmlformats.org/officeDocument/2006/relationships/slideLayout" Target="../slideLayouts/slideLayout1.xml"/><Relationship Id="rId4" Type="http://schemas.openxmlformats.org/officeDocument/2006/relationships/tags" Target="../tags/tag66.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2.xml"/><Relationship Id="rId7" Type="http://schemas.openxmlformats.org/officeDocument/2006/relationships/notesSlide" Target="../notesSlides/notesSlide3.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1.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chart" Target="../charts/char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43.xml"/><Relationship Id="rId4"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44.xml"/><Relationship Id="rId4"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7.xml"/><Relationship Id="rId3" Type="http://schemas.openxmlformats.org/officeDocument/2006/relationships/tags" Target="../tags/tag75.xml"/><Relationship Id="rId7" Type="http://schemas.openxmlformats.org/officeDocument/2006/relationships/slideLayout" Target="../slideLayouts/slideLayout1.xml"/><Relationship Id="rId12" Type="http://schemas.openxmlformats.org/officeDocument/2006/relationships/image" Target="../media/image52.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51.png"/><Relationship Id="rId5" Type="http://schemas.openxmlformats.org/officeDocument/2006/relationships/tags" Target="../tags/tag77.xml"/><Relationship Id="rId10" Type="http://schemas.openxmlformats.org/officeDocument/2006/relationships/image" Target="../media/image50.png"/><Relationship Id="rId4" Type="http://schemas.openxmlformats.org/officeDocument/2006/relationships/tags" Target="../tags/tag76.xml"/><Relationship Id="rId9"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CH" sz="2000" b="1" dirty="0" smtClean="0"/>
              <a:t>Foliensatz zum neuen Aargauer Lehrplan </a:t>
            </a:r>
          </a:p>
          <a:p>
            <a:pPr marL="0" indent="0">
              <a:buNone/>
            </a:pPr>
            <a:r>
              <a:rPr lang="de-CH" sz="2000" b="1" dirty="0" smtClean="0"/>
              <a:t>auf der Vorlage des Lehrplan 21</a:t>
            </a:r>
          </a:p>
          <a:p>
            <a:pPr marL="0" indent="0">
              <a:buNone/>
            </a:pPr>
            <a:endParaRPr lang="de-CH" dirty="0"/>
          </a:p>
          <a:p>
            <a:pPr marL="0" indent="0">
              <a:buNone/>
            </a:pPr>
            <a:r>
              <a:rPr lang="de-CH" dirty="0" smtClean="0"/>
              <a:t>Die </a:t>
            </a:r>
            <a:r>
              <a:rPr lang="de-CH" dirty="0"/>
              <a:t>Umsetzung eines neuen Aargauer Lehrplans für die Volksschule auf der Grundlage des Lehrplans 21 ist vom Regierungsrat ab dem Schuljahr 2020/21 vorgesehen. </a:t>
            </a:r>
            <a:endParaRPr lang="de-CH" dirty="0" smtClean="0"/>
          </a:p>
          <a:p>
            <a:pPr marL="0" indent="0">
              <a:buNone/>
            </a:pPr>
            <a:r>
              <a:rPr lang="de-CH" dirty="0" smtClean="0"/>
              <a:t>Am </a:t>
            </a:r>
            <a:r>
              <a:rPr lang="de-CH" dirty="0"/>
              <a:t>2. Juni 2015 wurde die Initiative "Ja zu einer guten Bildung, nein zum Lehrplan 21" eingereicht. Dies hat zur Folge, dass die Bevölkerung </a:t>
            </a:r>
            <a:r>
              <a:rPr lang="de-CH" dirty="0" smtClean="0"/>
              <a:t>im Februar 2017 </a:t>
            </a:r>
            <a:r>
              <a:rPr lang="de-CH" dirty="0"/>
              <a:t>darüber abstimmen wird. </a:t>
            </a:r>
            <a:endParaRPr lang="de-CH" dirty="0" smtClean="0"/>
          </a:p>
          <a:p>
            <a:pPr marL="0" indent="0">
              <a:buNone/>
            </a:pPr>
            <a:r>
              <a:rPr lang="de-CH" dirty="0" smtClean="0"/>
              <a:t>Erst </a:t>
            </a:r>
            <a:r>
              <a:rPr lang="de-CH" dirty="0"/>
              <a:t>nach Vorliegen des Abstimmungsergebnisses können weitere Schritte wie Stundentafeln, allfällige kantonale Anpassungen </a:t>
            </a:r>
            <a:r>
              <a:rPr lang="de-CH" dirty="0" smtClean="0"/>
              <a:t>vorgenommen </a:t>
            </a:r>
            <a:r>
              <a:rPr lang="de-CH" dirty="0"/>
              <a:t>werden</a:t>
            </a:r>
            <a:r>
              <a:rPr lang="de-CH" dirty="0" smtClean="0"/>
              <a:t>.</a:t>
            </a:r>
          </a:p>
          <a:p>
            <a:pPr marL="0" indent="0">
              <a:buNone/>
            </a:pPr>
            <a:r>
              <a:rPr lang="de-CH" dirty="0" smtClean="0"/>
              <a:t>Im Folgenden finden Sie eine Präsentation </a:t>
            </a:r>
          </a:p>
          <a:p>
            <a:pPr>
              <a:buFontTx/>
              <a:buChar char="-"/>
            </a:pPr>
            <a:r>
              <a:rPr lang="de-CH" dirty="0" smtClean="0"/>
              <a:t>zur Vorlage Lehrplan 21</a:t>
            </a:r>
          </a:p>
          <a:p>
            <a:pPr>
              <a:buFontTx/>
              <a:buChar char="-"/>
            </a:pPr>
            <a:r>
              <a:rPr lang="de-CH" dirty="0" smtClean="0"/>
              <a:t>zur Einführungsplanung</a:t>
            </a:r>
          </a:p>
          <a:p>
            <a:pPr>
              <a:buFontTx/>
              <a:buChar char="-"/>
            </a:pPr>
            <a:r>
              <a:rPr lang="de-CH" dirty="0" smtClean="0"/>
              <a:t>zur Initiative</a:t>
            </a:r>
          </a:p>
          <a:p>
            <a:pPr>
              <a:buFontTx/>
              <a:buChar char="-"/>
            </a:pPr>
            <a:endParaRPr lang="de-CH" dirty="0"/>
          </a:p>
        </p:txBody>
      </p:sp>
      <p:sp>
        <p:nvSpPr>
          <p:cNvPr id="3" name="Foliennummernplatzhalter 2"/>
          <p:cNvSpPr>
            <a:spLocks noGrp="1"/>
          </p:cNvSpPr>
          <p:nvPr>
            <p:ph type="sldNum" sz="quarter" idx="10"/>
          </p:nvPr>
        </p:nvSpPr>
        <p:spPr/>
        <p:txBody>
          <a:bodyPr/>
          <a:lstStyle/>
          <a:p>
            <a:fld id="{7D5615F9-FF83-43FC-8FF3-D35B6D287C06}" type="slidenum">
              <a:rPr lang="de-CH" smtClean="0"/>
              <a:t>1</a:t>
            </a:fld>
            <a:endParaRPr lang="de-CH" dirty="0"/>
          </a:p>
        </p:txBody>
      </p:sp>
    </p:spTree>
    <p:extLst>
      <p:ext uri="{BB962C8B-B14F-4D97-AF65-F5344CB8AC3E}">
        <p14:creationId xmlns:p14="http://schemas.microsoft.com/office/powerpoint/2010/main" val="3224279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7560000" cy="612000"/>
          </a:xfrm>
        </p:spPr>
        <p:txBody>
          <a:bodyPr/>
          <a:lstStyle/>
          <a:p>
            <a:r>
              <a:rPr lang="de-CH" dirty="0" smtClean="0">
                <a:solidFill>
                  <a:srgbClr val="0070C0"/>
                </a:solidFill>
              </a:rPr>
              <a:t>Kurzportrait Lehrplan 21</a:t>
            </a:r>
            <a:endParaRPr lang="de-CH" dirty="0">
              <a:solidFill>
                <a:srgbClr val="0070C0"/>
              </a:solidFill>
            </a:endParaRPr>
          </a:p>
        </p:txBody>
      </p:sp>
      <p:sp>
        <p:nvSpPr>
          <p:cNvPr id="3" name="Inhaltsplatzhalter 2"/>
          <p:cNvSpPr>
            <a:spLocks noGrp="1"/>
          </p:cNvSpPr>
          <p:nvPr>
            <p:ph idx="1"/>
          </p:nvPr>
        </p:nvSpPr>
        <p:spPr/>
        <p:txBody>
          <a:bodyPr/>
          <a:lstStyle/>
          <a:p>
            <a:endParaRPr lang="de-CH"/>
          </a:p>
        </p:txBody>
      </p:sp>
      <p:pic>
        <p:nvPicPr>
          <p:cNvPr id="4" name="Bild 8" descr="bg-titelfolie-pp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1772568"/>
            <a:ext cx="82423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R:\volksschule\d.ch\Lehrplan 21\Gesamtprojekt\3 Oeffentlichkeitsarbeit\5 Website\version2\Bilder\bilder_claudio\01_einleitung\MIC_8743.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175" y="1772816"/>
            <a:ext cx="8242300" cy="41767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nicole.wespi\AppData\Local\Microsoft\Windows\Temporary Internet Files\Content.Outlook\UP0CJCSF\schnipse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67744" y="1772816"/>
            <a:ext cx="1224136" cy="88409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36512" y="5896548"/>
            <a:ext cx="1800200" cy="178053"/>
          </a:xfrm>
          <a:prstGeom prst="rect">
            <a:avLst/>
          </a:prstGeom>
          <a:noFill/>
        </p:spPr>
        <p:txBody>
          <a:bodyPr wrap="square" rtlCol="0">
            <a:spAutoFit/>
          </a:bodyPr>
          <a:lstStyle/>
          <a:p>
            <a:r>
              <a:rPr lang="de-CH" sz="800" dirty="0" smtClean="0">
                <a:latin typeface="Arial" pitchFamily="34" charset="0"/>
                <a:cs typeface="Arial" pitchFamily="34" charset="0"/>
              </a:rPr>
              <a:t>Foto: Claudio Minutello</a:t>
            </a:r>
            <a:endParaRPr lang="de-CH" sz="800" dirty="0">
              <a:latin typeface="Arial" pitchFamily="34" charset="0"/>
              <a:cs typeface="Arial" pitchFamily="34" charset="0"/>
            </a:endParaRPr>
          </a:p>
        </p:txBody>
      </p:sp>
      <p:sp>
        <p:nvSpPr>
          <p:cNvPr id="8"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10</a:t>
            </a:fld>
            <a:endParaRPr lang="de-CH" dirty="0"/>
          </a:p>
        </p:txBody>
      </p:sp>
    </p:spTree>
    <p:extLst>
      <p:ext uri="{BB962C8B-B14F-4D97-AF65-F5344CB8AC3E}">
        <p14:creationId xmlns:p14="http://schemas.microsoft.com/office/powerpoint/2010/main" val="2869350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
          <p:cNvSpPr txBox="1">
            <a:spLocks/>
          </p:cNvSpPr>
          <p:nvPr/>
        </p:nvSpPr>
        <p:spPr>
          <a:xfrm>
            <a:off x="540000" y="360000"/>
            <a:ext cx="7560000" cy="612000"/>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Font typeface="+mj-lt"/>
              <a:buNone/>
              <a:tabLst/>
              <a:defRPr sz="2700" b="1" kern="1200">
                <a:solidFill>
                  <a:srgbClr val="0096DF"/>
                </a:solidFill>
                <a:latin typeface="Arial" pitchFamily="34" charset="0"/>
                <a:ea typeface="+mj-ea"/>
                <a:cs typeface="Arial" pitchFamily="34" charset="0"/>
              </a:defRPr>
            </a:lvl1pPr>
          </a:lstStyle>
          <a:p>
            <a:r>
              <a:rPr lang="de-CH" dirty="0">
                <a:solidFill>
                  <a:srgbClr val="0070C0"/>
                </a:solidFill>
              </a:rPr>
              <a:t>Kurzportrait Lehrplan 21</a:t>
            </a:r>
          </a:p>
        </p:txBody>
      </p:sp>
      <p:sp>
        <p:nvSpPr>
          <p:cNvPr id="3" name="Textfeld 2"/>
          <p:cNvSpPr txBox="1"/>
          <p:nvPr/>
        </p:nvSpPr>
        <p:spPr>
          <a:xfrm>
            <a:off x="611560" y="764704"/>
            <a:ext cx="1872208" cy="369332"/>
          </a:xfrm>
          <a:prstGeom prst="rect">
            <a:avLst/>
          </a:prstGeom>
          <a:noFill/>
        </p:spPr>
        <p:txBody>
          <a:bodyPr wrap="square" rtlCol="0">
            <a:spAutoFit/>
          </a:bodyPr>
          <a:lstStyle/>
          <a:p>
            <a:r>
              <a:rPr lang="de-CH" dirty="0" smtClean="0"/>
              <a:t>www.lehrplan.ch</a:t>
            </a:r>
            <a:endParaRPr lang="de-CH" dirty="0"/>
          </a:p>
        </p:txBody>
      </p:sp>
      <p:sp>
        <p:nvSpPr>
          <p:cNvPr id="6" name="Foliennummernplatzhalter 1"/>
          <p:cNvSpPr>
            <a:spLocks noGrp="1"/>
          </p:cNvSpPr>
          <p:nvPr>
            <p:ph type="sldNum" sz="quarter" idx="10"/>
            <p:custDataLst>
              <p:tags r:id="rId1"/>
            </p:custDataLst>
          </p:nvPr>
        </p:nvSpPr>
        <p:spPr>
          <a:xfrm>
            <a:off x="6588000" y="6525344"/>
            <a:ext cx="2133600" cy="300561"/>
          </a:xfrm>
        </p:spPr>
        <p:txBody>
          <a:bodyPr/>
          <a:lstStyle/>
          <a:p>
            <a:fld id="{7D5615F9-FF83-43FC-8FF3-D35B6D287C06}" type="slidenum">
              <a:rPr lang="de-CH" smtClean="0"/>
              <a:t>11</a:t>
            </a:fld>
            <a:endParaRPr lang="de-CH"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124744"/>
            <a:ext cx="8244408"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feil nach rechts 4"/>
          <p:cNvSpPr/>
          <p:nvPr/>
        </p:nvSpPr>
        <p:spPr>
          <a:xfrm>
            <a:off x="323528" y="4077072"/>
            <a:ext cx="504056" cy="6480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56068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custDataLst>
              <p:tags r:id="rId1"/>
            </p:custDataLst>
          </p:nvPr>
        </p:nvSpPr>
        <p:spPr>
          <a:xfrm>
            <a:off x="6732240" y="5589240"/>
            <a:ext cx="2195736" cy="307777"/>
          </a:xfrm>
          <a:prstGeom prst="rect">
            <a:avLst/>
          </a:prstGeom>
          <a:noFill/>
        </p:spPr>
        <p:txBody>
          <a:bodyPr wrap="square" rtlCol="0">
            <a:spAutoFit/>
          </a:bodyPr>
          <a:lstStyle/>
          <a:p>
            <a:r>
              <a:rPr lang="de-CH" sz="1400" dirty="0" smtClean="0"/>
              <a:t>Nachhaltige Entwicklung</a:t>
            </a:r>
            <a:endParaRPr lang="de-CH" sz="1400" dirty="0"/>
          </a:p>
        </p:txBody>
      </p:sp>
      <p:sp>
        <p:nvSpPr>
          <p:cNvPr id="29" name="Textfeld 28"/>
          <p:cNvSpPr txBox="1"/>
          <p:nvPr>
            <p:custDataLst>
              <p:tags r:id="rId2"/>
            </p:custDataLst>
          </p:nvPr>
        </p:nvSpPr>
        <p:spPr>
          <a:xfrm>
            <a:off x="6732240" y="5805264"/>
            <a:ext cx="2520280" cy="307777"/>
          </a:xfrm>
          <a:prstGeom prst="rect">
            <a:avLst/>
          </a:prstGeom>
          <a:noFill/>
        </p:spPr>
        <p:txBody>
          <a:bodyPr wrap="square" rtlCol="0">
            <a:spAutoFit/>
          </a:bodyPr>
          <a:lstStyle/>
          <a:p>
            <a:r>
              <a:rPr lang="de-CH" sz="1400" dirty="0" smtClean="0"/>
              <a:t>Überfachliche Kompetenzen</a:t>
            </a:r>
            <a:endParaRPr lang="de-CH" sz="1400" dirty="0"/>
          </a:p>
        </p:txBody>
      </p:sp>
      <p:cxnSp>
        <p:nvCxnSpPr>
          <p:cNvPr id="30" name="Gerade Verbindung mit Pfeil 29"/>
          <p:cNvCxnSpPr/>
          <p:nvPr>
            <p:custDataLst>
              <p:tags r:id="rId3"/>
            </p:custDataLst>
          </p:nvPr>
        </p:nvCxnSpPr>
        <p:spPr>
          <a:xfrm>
            <a:off x="6228184" y="5733256"/>
            <a:ext cx="504056"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custDataLst>
              <p:tags r:id="rId4"/>
            </p:custDataLst>
          </p:nvPr>
        </p:nvCxnSpPr>
        <p:spPr>
          <a:xfrm>
            <a:off x="6228184" y="5949280"/>
            <a:ext cx="504056"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itel 1"/>
          <p:cNvSpPr txBox="1">
            <a:spLocks/>
          </p:cNvSpPr>
          <p:nvPr>
            <p:custDataLst>
              <p:tags r:id="rId5"/>
            </p:custDataLst>
          </p:nvPr>
        </p:nvSpPr>
        <p:spPr>
          <a:xfrm>
            <a:off x="683568" y="476672"/>
            <a:ext cx="7560000" cy="612000"/>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Font typeface="+mj-lt"/>
              <a:buNone/>
              <a:tabLst/>
              <a:defRPr sz="2700" b="1" kern="1200">
                <a:solidFill>
                  <a:srgbClr val="0096DF"/>
                </a:solidFill>
                <a:latin typeface="Arial" pitchFamily="34" charset="0"/>
                <a:ea typeface="+mj-ea"/>
                <a:cs typeface="Arial" pitchFamily="34" charset="0"/>
              </a:defRPr>
            </a:lvl1pPr>
          </a:lstStyle>
          <a:p>
            <a:r>
              <a:rPr lang="de-CH" dirty="0" smtClean="0">
                <a:solidFill>
                  <a:srgbClr val="0070C0"/>
                </a:solidFill>
              </a:rPr>
              <a:t>Fachbereiche</a:t>
            </a:r>
            <a:endParaRPr lang="de-CH" dirty="0">
              <a:solidFill>
                <a:srgbClr val="0070C0"/>
              </a:solidFill>
            </a:endParaRPr>
          </a:p>
        </p:txBody>
      </p:sp>
      <p:pic>
        <p:nvPicPr>
          <p:cNvPr id="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2167" y="1052736"/>
            <a:ext cx="5698025" cy="515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hteck 35"/>
          <p:cNvSpPr/>
          <p:nvPr>
            <p:custDataLst>
              <p:tags r:id="rId6"/>
            </p:custDataLst>
          </p:nvPr>
        </p:nvSpPr>
        <p:spPr>
          <a:xfrm>
            <a:off x="619117" y="1732365"/>
            <a:ext cx="6048672" cy="10081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7" name="Rechteck 36"/>
          <p:cNvSpPr/>
          <p:nvPr>
            <p:custDataLst>
              <p:tags r:id="rId7"/>
            </p:custDataLst>
          </p:nvPr>
        </p:nvSpPr>
        <p:spPr>
          <a:xfrm>
            <a:off x="611561" y="3094818"/>
            <a:ext cx="6048672" cy="119827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8" name="Rechteck 37"/>
          <p:cNvSpPr/>
          <p:nvPr>
            <p:custDataLst>
              <p:tags r:id="rId8"/>
            </p:custDataLst>
          </p:nvPr>
        </p:nvSpPr>
        <p:spPr>
          <a:xfrm>
            <a:off x="611560" y="5164530"/>
            <a:ext cx="6048673" cy="458141"/>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9" name="Rechteck 38"/>
          <p:cNvSpPr/>
          <p:nvPr>
            <p:custDataLst>
              <p:tags r:id="rId9"/>
            </p:custDataLst>
          </p:nvPr>
        </p:nvSpPr>
        <p:spPr>
          <a:xfrm>
            <a:off x="611560" y="4337573"/>
            <a:ext cx="6048672" cy="24905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0" name="Rechteck 39"/>
          <p:cNvSpPr/>
          <p:nvPr>
            <p:custDataLst>
              <p:tags r:id="rId10"/>
            </p:custDataLst>
          </p:nvPr>
        </p:nvSpPr>
        <p:spPr>
          <a:xfrm>
            <a:off x="611561" y="2774120"/>
            <a:ext cx="6048672" cy="29484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1" name="Rechteck 40"/>
          <p:cNvSpPr/>
          <p:nvPr>
            <p:custDataLst>
              <p:tags r:id="rId11"/>
            </p:custDataLst>
          </p:nvPr>
        </p:nvSpPr>
        <p:spPr>
          <a:xfrm>
            <a:off x="618877" y="4621112"/>
            <a:ext cx="6048672" cy="24804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2" name="Rechteck 41"/>
          <p:cNvSpPr/>
          <p:nvPr>
            <p:custDataLst>
              <p:tags r:id="rId12"/>
            </p:custDataLst>
          </p:nvPr>
        </p:nvSpPr>
        <p:spPr>
          <a:xfrm>
            <a:off x="611803" y="4898421"/>
            <a:ext cx="6048672" cy="2266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3" name="Textfeld 42"/>
          <p:cNvSpPr txBox="1"/>
          <p:nvPr>
            <p:custDataLst>
              <p:tags r:id="rId13"/>
            </p:custDataLst>
          </p:nvPr>
        </p:nvSpPr>
        <p:spPr>
          <a:xfrm>
            <a:off x="6804248" y="1907540"/>
            <a:ext cx="1872208" cy="369332"/>
          </a:xfrm>
          <a:prstGeom prst="rect">
            <a:avLst/>
          </a:prstGeom>
          <a:noFill/>
        </p:spPr>
        <p:txBody>
          <a:bodyPr wrap="square" rtlCol="0">
            <a:spAutoFit/>
          </a:bodyPr>
          <a:lstStyle/>
          <a:p>
            <a:r>
              <a:rPr lang="de-CH" dirty="0" smtClean="0">
                <a:solidFill>
                  <a:srgbClr val="FF0000"/>
                </a:solidFill>
              </a:rPr>
              <a:t>6 Fachbereiche</a:t>
            </a:r>
            <a:endParaRPr lang="de-CH" dirty="0">
              <a:solidFill>
                <a:srgbClr val="FF0000"/>
              </a:solidFill>
            </a:endParaRPr>
          </a:p>
        </p:txBody>
      </p:sp>
      <p:sp>
        <p:nvSpPr>
          <p:cNvPr id="44" name="Textfeld 43"/>
          <p:cNvSpPr txBox="1"/>
          <p:nvPr>
            <p:custDataLst>
              <p:tags r:id="rId14"/>
            </p:custDataLst>
          </p:nvPr>
        </p:nvSpPr>
        <p:spPr>
          <a:xfrm>
            <a:off x="6732240" y="5157192"/>
            <a:ext cx="1872208" cy="369332"/>
          </a:xfrm>
          <a:prstGeom prst="rect">
            <a:avLst/>
          </a:prstGeom>
          <a:noFill/>
        </p:spPr>
        <p:txBody>
          <a:bodyPr wrap="square" rtlCol="0">
            <a:spAutoFit/>
          </a:bodyPr>
          <a:lstStyle/>
          <a:p>
            <a:r>
              <a:rPr lang="de-CH" dirty="0" smtClean="0">
                <a:solidFill>
                  <a:srgbClr val="0070C0"/>
                </a:solidFill>
              </a:rPr>
              <a:t>Module</a:t>
            </a:r>
            <a:endParaRPr lang="de-CH" dirty="0">
              <a:solidFill>
                <a:srgbClr val="0070C0"/>
              </a:solidFill>
            </a:endParaRPr>
          </a:p>
        </p:txBody>
      </p:sp>
      <p:sp>
        <p:nvSpPr>
          <p:cNvPr id="18"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12</a:t>
            </a:fld>
            <a:endParaRPr lang="de-CH" dirty="0"/>
          </a:p>
        </p:txBody>
      </p:sp>
    </p:spTree>
    <p:extLst>
      <p:ext uri="{BB962C8B-B14F-4D97-AF65-F5344CB8AC3E}">
        <p14:creationId xmlns:p14="http://schemas.microsoft.com/office/powerpoint/2010/main" val="266047824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8202602" cy="400110"/>
          </a:xfrm>
        </p:spPr>
        <p:txBody>
          <a:bodyPr/>
          <a:lstStyle/>
          <a:p>
            <a:r>
              <a:rPr lang="de-CH" dirty="0" smtClean="0">
                <a:solidFill>
                  <a:srgbClr val="0070C0"/>
                </a:solidFill>
              </a:rPr>
              <a:t>"Neue Fächer"</a:t>
            </a:r>
            <a:endParaRPr lang="de-CH" dirty="0">
              <a:solidFill>
                <a:srgbClr val="0070C0"/>
              </a:solidFill>
            </a:endParaRPr>
          </a:p>
        </p:txBody>
      </p:sp>
      <p:pic>
        <p:nvPicPr>
          <p:cNvPr id="6" name="Picture 4" descr="C:\Users\danwespi\Desktop\31_13_0_0_1_1-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9124" b="12359"/>
          <a:stretch/>
        </p:blipFill>
        <p:spPr bwMode="auto">
          <a:xfrm>
            <a:off x="683568" y="1844824"/>
            <a:ext cx="3349376" cy="32455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83968" y="1916832"/>
            <a:ext cx="3070793"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765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8202602" cy="400110"/>
          </a:xfrm>
        </p:spPr>
        <p:txBody>
          <a:bodyPr/>
          <a:lstStyle/>
          <a:p>
            <a:r>
              <a:rPr lang="de-CH" dirty="0" smtClean="0">
                <a:solidFill>
                  <a:srgbClr val="0070C0"/>
                </a:solidFill>
              </a:rPr>
              <a:t>Aufbau der Fachbereiche</a:t>
            </a:r>
            <a:endParaRPr lang="de-CH" dirty="0">
              <a:solidFill>
                <a:srgbClr val="0070C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837"/>
          <a:stretch/>
        </p:blipFill>
        <p:spPr bwMode="auto">
          <a:xfrm>
            <a:off x="611560" y="1170855"/>
            <a:ext cx="6336704" cy="236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008" t="24074" r="21960" b="54662"/>
          <a:stretch/>
        </p:blipFill>
        <p:spPr bwMode="auto">
          <a:xfrm>
            <a:off x="644327" y="3848447"/>
            <a:ext cx="699462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1763688" y="4458047"/>
            <a:ext cx="25922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p:cNvSpPr/>
          <p:nvPr/>
        </p:nvSpPr>
        <p:spPr>
          <a:xfrm>
            <a:off x="4508376" y="1988840"/>
            <a:ext cx="25922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itel 1"/>
          <p:cNvSpPr txBox="1">
            <a:spLocks/>
          </p:cNvSpPr>
          <p:nvPr/>
        </p:nvSpPr>
        <p:spPr>
          <a:xfrm>
            <a:off x="1871700" y="4597097"/>
            <a:ext cx="2376264" cy="200055"/>
          </a:xfrm>
          <a:prstGeom prst="rect">
            <a:avLst/>
          </a:prstGeom>
          <a:solidFill>
            <a:schemeClr val="bg1"/>
          </a:solidFill>
        </p:spPr>
        <p:txBody>
          <a:bodyPr vert="horz" lIns="0" tIns="0" rIns="0" bIns="0" rtlCol="0" anchor="t" anchorCtr="0">
            <a:noAutofit/>
          </a:bodyPr>
          <a:lstStyle>
            <a:lvl1pPr marL="360000" indent="-360000" algn="l" defTabSz="720000" rtl="0" eaLnBrk="1" latinLnBrk="0" hangingPunct="1">
              <a:spcBef>
                <a:spcPct val="0"/>
              </a:spcBef>
              <a:buNone/>
              <a:defRPr sz="2700" b="1" kern="1200">
                <a:solidFill>
                  <a:srgbClr val="0096DF"/>
                </a:solidFill>
                <a:latin typeface="Arial" pitchFamily="34" charset="0"/>
                <a:ea typeface="+mj-ea"/>
                <a:cs typeface="Arial" pitchFamily="34" charset="0"/>
              </a:defRPr>
            </a:lvl1pPr>
          </a:lstStyle>
          <a:p>
            <a:r>
              <a:rPr lang="de-CH" sz="1100" i="1" dirty="0" smtClean="0">
                <a:solidFill>
                  <a:schemeClr val="tx1"/>
                </a:solidFill>
              </a:rPr>
              <a:t>Physik: Grundlagen der Elektrik</a:t>
            </a:r>
            <a:endParaRPr lang="de-CH" sz="1100" i="1" dirty="0">
              <a:solidFill>
                <a:schemeClr val="tx1"/>
              </a:solidFill>
            </a:endParaRPr>
          </a:p>
        </p:txBody>
      </p:sp>
    </p:spTree>
    <p:extLst>
      <p:ext uri="{BB962C8B-B14F-4D97-AF65-F5344CB8AC3E}">
        <p14:creationId xmlns:p14="http://schemas.microsoft.com/office/powerpoint/2010/main" val="245013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540000" y="360000"/>
            <a:ext cx="8202602" cy="400110"/>
          </a:xfrm>
        </p:spPr>
        <p:txBody>
          <a:bodyPr/>
          <a:lstStyle/>
          <a:p>
            <a:pPr eaLnBrk="1" hangingPunct="1">
              <a:defRPr/>
            </a:pPr>
            <a:r>
              <a:rPr dirty="0" smtClean="0">
                <a:solidFill>
                  <a:srgbClr val="0070C0"/>
                </a:solidFill>
              </a:rPr>
              <a:t>Drei Zyklen</a:t>
            </a:r>
            <a:endParaRPr dirty="0">
              <a:solidFill>
                <a:srgbClr val="0070C0"/>
              </a:solidFill>
            </a:endParaRPr>
          </a:p>
        </p:txBody>
      </p:sp>
      <p:sp>
        <p:nvSpPr>
          <p:cNvPr id="4" name="Inhaltsplatzhalter 2"/>
          <p:cNvSpPr>
            <a:spLocks noGrp="1"/>
          </p:cNvSpPr>
          <p:nvPr>
            <p:ph idx="1"/>
          </p:nvPr>
        </p:nvSpPr>
        <p:spPr>
          <a:xfrm>
            <a:off x="611560" y="2708821"/>
            <a:ext cx="8229600" cy="2513509"/>
          </a:xfrm>
        </p:spPr>
        <p:txBody>
          <a:bodyPr/>
          <a:lstStyle/>
          <a:p>
            <a:pPr lvl="1">
              <a:spcAft>
                <a:spcPts val="1200"/>
              </a:spcAft>
              <a:buClr>
                <a:schemeClr val="tx2"/>
              </a:buClr>
              <a:defRPr/>
            </a:pPr>
            <a:r>
              <a:rPr lang="de-CH" sz="1800" dirty="0">
                <a:sym typeface="Wingdings" pitchFamily="2" charset="2"/>
              </a:rPr>
              <a:t>Einteilung der elf Schuljahre in drei Zyklen, so dass der Lehrplan 21 in den verschiedenen Schulstrukturen der Kantone einsetzbar </a:t>
            </a:r>
            <a:r>
              <a:rPr lang="de-CH" sz="1800" dirty="0" smtClean="0">
                <a:sym typeface="Wingdings" pitchFamily="2" charset="2"/>
              </a:rPr>
              <a:t>ist</a:t>
            </a:r>
            <a:endParaRPr lang="de-CH" sz="1800" dirty="0">
              <a:sym typeface="Wingdings" pitchFamily="2" charset="2"/>
            </a:endParaRPr>
          </a:p>
          <a:p>
            <a:pPr lvl="1">
              <a:spcAft>
                <a:spcPts val="1200"/>
              </a:spcAft>
              <a:buClr>
                <a:schemeClr val="tx2"/>
              </a:buClr>
              <a:defRPr/>
            </a:pPr>
            <a:r>
              <a:rPr lang="de-CH" sz="1800" dirty="0">
                <a:sym typeface="Wingdings" pitchFamily="2" charset="2"/>
              </a:rPr>
              <a:t>Die Grundkompetenzen (nationale Bildungsstandards) sind auf das Ende der 2., 6. und 9. Klasse definiert </a:t>
            </a:r>
            <a:r>
              <a:rPr lang="de-CH" sz="1800" dirty="0" smtClean="0">
                <a:sym typeface="Wingdings" pitchFamily="2" charset="2"/>
              </a:rPr>
              <a:t>worden</a:t>
            </a:r>
            <a:endParaRPr lang="de-CH" sz="1800" dirty="0">
              <a:sym typeface="Wingdings" pitchFamily="2" charset="2"/>
            </a:endParaRPr>
          </a:p>
          <a:p>
            <a:pPr lvl="1">
              <a:spcAft>
                <a:spcPts val="1200"/>
              </a:spcAft>
              <a:buClr>
                <a:schemeClr val="tx2"/>
              </a:buClr>
              <a:defRPr/>
            </a:pPr>
            <a:r>
              <a:rPr lang="de-CH" sz="1800" dirty="0">
                <a:sym typeface="Wingdings" pitchFamily="2" charset="2"/>
              </a:rPr>
              <a:t>Der Lehrplan der Romandie ist ebenfalls in diese drei Zyklen </a:t>
            </a:r>
            <a:r>
              <a:rPr lang="de-CH" sz="1800" dirty="0" smtClean="0">
                <a:sym typeface="Wingdings" pitchFamily="2" charset="2"/>
              </a:rPr>
              <a:t>eingeteilt</a:t>
            </a:r>
            <a:endParaRPr lang="de-CH" sz="1800" dirty="0">
              <a:sym typeface="Wingdings" pitchFamily="2" charset="2"/>
            </a:endParaRPr>
          </a:p>
          <a:p>
            <a:endParaRPr lang="de-CH"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1796" y="1557410"/>
            <a:ext cx="7678615" cy="64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366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7560000" cy="612000"/>
          </a:xfrm>
        </p:spPr>
        <p:txBody>
          <a:bodyPr/>
          <a:lstStyle/>
          <a:p>
            <a:r>
              <a:rPr lang="de-CH" dirty="0" smtClean="0">
                <a:solidFill>
                  <a:srgbClr val="0070C0"/>
                </a:solidFill>
              </a:rPr>
              <a:t>Überfachliche Kompetenzen</a:t>
            </a:r>
            <a:endParaRPr lang="de-CH" dirty="0">
              <a:solidFill>
                <a:srgbClr val="0070C0"/>
              </a:solidFill>
            </a:endParaRPr>
          </a:p>
        </p:txBody>
      </p:sp>
      <p:sp>
        <p:nvSpPr>
          <p:cNvPr id="5" name="Ellipse 4"/>
          <p:cNvSpPr/>
          <p:nvPr/>
        </p:nvSpPr>
        <p:spPr bwMode="ltGray">
          <a:xfrm>
            <a:off x="3851920" y="1052736"/>
            <a:ext cx="3312368" cy="3312368"/>
          </a:xfrm>
          <a:prstGeom prst="ellipse">
            <a:avLst/>
          </a:prstGeom>
          <a:noFill/>
          <a:ln w="28575">
            <a:solidFill>
              <a:schemeClr val="tx1"/>
            </a:solidFill>
            <a:prstDash val="soli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Ellipse 2"/>
          <p:cNvSpPr/>
          <p:nvPr/>
        </p:nvSpPr>
        <p:spPr bwMode="ltGray">
          <a:xfrm>
            <a:off x="1115616" y="1124744"/>
            <a:ext cx="3312368" cy="3312368"/>
          </a:xfrm>
          <a:prstGeom prst="ellipse">
            <a:avLst/>
          </a:prstGeom>
          <a:noFill/>
          <a:ln w="28575">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1547664" y="1700808"/>
            <a:ext cx="2232248" cy="1661993"/>
          </a:xfrm>
          <a:prstGeom prst="rect">
            <a:avLst/>
          </a:prstGeom>
          <a:noFill/>
        </p:spPr>
        <p:txBody>
          <a:bodyPr wrap="square" rtlCol="0">
            <a:spAutoFit/>
          </a:bodyPr>
          <a:lstStyle/>
          <a:p>
            <a:pPr algn="ctr"/>
            <a:r>
              <a:rPr lang="de-CH" sz="2400" b="1" dirty="0" smtClean="0"/>
              <a:t>Personale Kompetenzen</a:t>
            </a:r>
          </a:p>
          <a:p>
            <a:pPr algn="ctr"/>
            <a:r>
              <a:rPr lang="de-CH" dirty="0" smtClean="0"/>
              <a:t>Selbstreflexion</a:t>
            </a:r>
          </a:p>
          <a:p>
            <a:pPr algn="ctr"/>
            <a:r>
              <a:rPr lang="de-CH" dirty="0" smtClean="0"/>
              <a:t>Selbständigkeit</a:t>
            </a:r>
          </a:p>
          <a:p>
            <a:pPr algn="ctr"/>
            <a:r>
              <a:rPr lang="de-CH" dirty="0" smtClean="0"/>
              <a:t>Eigenständigkeit</a:t>
            </a:r>
            <a:endParaRPr lang="de-CH" dirty="0"/>
          </a:p>
        </p:txBody>
      </p:sp>
      <p:sp>
        <p:nvSpPr>
          <p:cNvPr id="7" name="Textfeld 6"/>
          <p:cNvSpPr txBox="1"/>
          <p:nvPr/>
        </p:nvSpPr>
        <p:spPr>
          <a:xfrm>
            <a:off x="4572000" y="1412776"/>
            <a:ext cx="2448272" cy="1938992"/>
          </a:xfrm>
          <a:prstGeom prst="rect">
            <a:avLst/>
          </a:prstGeom>
          <a:noFill/>
        </p:spPr>
        <p:txBody>
          <a:bodyPr wrap="square" rtlCol="0">
            <a:spAutoFit/>
          </a:bodyPr>
          <a:lstStyle/>
          <a:p>
            <a:pPr algn="ctr"/>
            <a:r>
              <a:rPr lang="de-CH" sz="2400" b="1" dirty="0" smtClean="0"/>
              <a:t>Soziale Kompetenzen</a:t>
            </a:r>
          </a:p>
          <a:p>
            <a:pPr algn="ctr"/>
            <a:r>
              <a:rPr lang="de-CH" dirty="0" smtClean="0"/>
              <a:t>Dialog-und Kooperationsfähigkeit</a:t>
            </a:r>
          </a:p>
          <a:p>
            <a:pPr algn="ctr"/>
            <a:r>
              <a:rPr lang="de-CH" dirty="0" smtClean="0"/>
              <a:t>Konfliktfähigkeit</a:t>
            </a:r>
          </a:p>
          <a:p>
            <a:pPr algn="ctr"/>
            <a:r>
              <a:rPr lang="de-CH" dirty="0" smtClean="0"/>
              <a:t>Umgang mit Vielfalt</a:t>
            </a:r>
            <a:endParaRPr lang="de-CH" dirty="0"/>
          </a:p>
        </p:txBody>
      </p:sp>
      <p:sp>
        <p:nvSpPr>
          <p:cNvPr id="8" name="Ellipse 7"/>
          <p:cNvSpPr/>
          <p:nvPr/>
        </p:nvSpPr>
        <p:spPr bwMode="ltGray">
          <a:xfrm>
            <a:off x="2699792" y="3356992"/>
            <a:ext cx="3312368" cy="3312368"/>
          </a:xfrm>
          <a:prstGeom prst="ellipse">
            <a:avLst/>
          </a:prstGeom>
          <a:noFill/>
          <a:ln w="28575">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3275856" y="4205406"/>
            <a:ext cx="2376264" cy="1938992"/>
          </a:xfrm>
          <a:prstGeom prst="rect">
            <a:avLst/>
          </a:prstGeom>
          <a:noFill/>
        </p:spPr>
        <p:txBody>
          <a:bodyPr wrap="square" rtlCol="0">
            <a:spAutoFit/>
          </a:bodyPr>
          <a:lstStyle/>
          <a:p>
            <a:pPr algn="ctr"/>
            <a:r>
              <a:rPr lang="de-CH" sz="2400" b="1" dirty="0" smtClean="0"/>
              <a:t>Methodische</a:t>
            </a:r>
          </a:p>
          <a:p>
            <a:pPr algn="ctr"/>
            <a:r>
              <a:rPr lang="de-CH" sz="2400" b="1" dirty="0" smtClean="0"/>
              <a:t>Kompetenzen</a:t>
            </a:r>
          </a:p>
          <a:p>
            <a:pPr algn="ctr"/>
            <a:r>
              <a:rPr lang="de-CH" dirty="0" smtClean="0"/>
              <a:t>Sprachfähigkeit</a:t>
            </a:r>
          </a:p>
          <a:p>
            <a:pPr algn="ctr"/>
            <a:r>
              <a:rPr lang="de-CH" dirty="0" smtClean="0"/>
              <a:t>Informationen nutzen</a:t>
            </a:r>
          </a:p>
          <a:p>
            <a:pPr algn="ctr"/>
            <a:r>
              <a:rPr lang="de-CH" dirty="0" smtClean="0"/>
              <a:t>Aufgaben und Probleme lösen</a:t>
            </a:r>
            <a:endParaRPr lang="de-CH" dirty="0"/>
          </a:p>
        </p:txBody>
      </p:sp>
      <p:sp>
        <p:nvSpPr>
          <p:cNvPr id="10"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16</a:t>
            </a:fld>
            <a:endParaRPr lang="de-CH" dirty="0"/>
          </a:p>
        </p:txBody>
      </p:sp>
    </p:spTree>
    <p:extLst>
      <p:ext uri="{BB962C8B-B14F-4D97-AF65-F5344CB8AC3E}">
        <p14:creationId xmlns:p14="http://schemas.microsoft.com/office/powerpoint/2010/main" val="3310971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20688"/>
            <a:ext cx="8202602" cy="400110"/>
          </a:xfrm>
        </p:spPr>
        <p:txBody>
          <a:bodyPr/>
          <a:lstStyle/>
          <a:p>
            <a:r>
              <a:rPr lang="de-CH" dirty="0">
                <a:solidFill>
                  <a:schemeClr val="accent4">
                    <a:lumMod val="75000"/>
                  </a:schemeClr>
                </a:solidFill>
              </a:rPr>
              <a:t>N</a:t>
            </a:r>
            <a:r>
              <a:rPr lang="de-CH" dirty="0" smtClean="0">
                <a:solidFill>
                  <a:schemeClr val="accent4">
                    <a:lumMod val="75000"/>
                  </a:schemeClr>
                </a:solidFill>
              </a:rPr>
              <a:t>achhaltige Entwicklung</a:t>
            </a:r>
            <a:endParaRPr lang="de-CH" dirty="0">
              <a:solidFill>
                <a:schemeClr val="accent4">
                  <a:lumMod val="75000"/>
                </a:schemeClr>
              </a:solidFill>
            </a:endParaRPr>
          </a:p>
        </p:txBody>
      </p:sp>
      <p:sp>
        <p:nvSpPr>
          <p:cNvPr id="7" name="Textfeld 6"/>
          <p:cNvSpPr txBox="1"/>
          <p:nvPr/>
        </p:nvSpPr>
        <p:spPr>
          <a:xfrm>
            <a:off x="35496" y="5891405"/>
            <a:ext cx="1800200" cy="215444"/>
          </a:xfrm>
          <a:prstGeom prst="rect">
            <a:avLst/>
          </a:prstGeom>
          <a:noFill/>
        </p:spPr>
        <p:txBody>
          <a:bodyPr wrap="square" rtlCol="0">
            <a:spAutoFit/>
          </a:bodyPr>
          <a:lstStyle/>
          <a:p>
            <a:r>
              <a:rPr lang="de-CH" sz="800" dirty="0" smtClean="0">
                <a:latin typeface="Arial" pitchFamily="34" charset="0"/>
                <a:cs typeface="Arial" pitchFamily="34" charset="0"/>
              </a:rPr>
              <a:t>Foto: Mats Lund/iStock/Thinkstock</a:t>
            </a:r>
            <a:endParaRPr lang="de-CH" sz="800" dirty="0">
              <a:latin typeface="Arial" pitchFamily="34" charset="0"/>
              <a:cs typeface="Arial" pitchFamily="34" charset="0"/>
            </a:endParaRPr>
          </a:p>
        </p:txBody>
      </p:sp>
      <p:pic>
        <p:nvPicPr>
          <p:cNvPr id="5" name="Picture 2" descr="R:\volksschule\d.ch\Lehrplan 21\Gesamtprojekt\3 Oeffentlichkeitsarbeit\5 Website\version2\Bilder\lp21_bilder_neue_auswahl\bildung_nachhaltige_entwicklung\9249169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1772816"/>
            <a:ext cx="8245475" cy="417604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148064" y="1772816"/>
            <a:ext cx="3097410" cy="4524315"/>
          </a:xfrm>
          <a:prstGeom prst="rect">
            <a:avLst/>
          </a:prstGeom>
          <a:solidFill>
            <a:schemeClr val="bg1"/>
          </a:solidFill>
        </p:spPr>
        <p:txBody>
          <a:bodyPr wrap="square" rtlCol="0">
            <a:spAutoFit/>
          </a:bodyPr>
          <a:lstStyle/>
          <a:p>
            <a:r>
              <a:rPr lang="de-CH" dirty="0" smtClean="0"/>
              <a:t>Themen:</a:t>
            </a:r>
          </a:p>
          <a:p>
            <a:pPr marL="444500" indent="-285750">
              <a:buFont typeface="Arial" panose="020B0604020202020204" pitchFamily="34" charset="0"/>
              <a:buChar char="•"/>
            </a:pPr>
            <a:r>
              <a:rPr lang="de-CH" dirty="0" smtClean="0"/>
              <a:t>Politik, Demokratie und Menschenrechte</a:t>
            </a:r>
          </a:p>
          <a:p>
            <a:pPr marL="444500" indent="-285750">
              <a:buFont typeface="Arial" panose="020B0604020202020204" pitchFamily="34" charset="0"/>
              <a:buChar char="•"/>
            </a:pPr>
            <a:r>
              <a:rPr lang="de-CH" dirty="0"/>
              <a:t>Natürliche Umwelt und Ressourcen</a:t>
            </a:r>
          </a:p>
          <a:p>
            <a:pPr marL="444500" indent="-285750">
              <a:buFont typeface="Arial" panose="020B0604020202020204" pitchFamily="34" charset="0"/>
              <a:buChar char="•"/>
            </a:pPr>
            <a:r>
              <a:rPr lang="de-CH" dirty="0"/>
              <a:t>Geschlechter und </a:t>
            </a:r>
            <a:r>
              <a:rPr lang="de-CH" dirty="0" smtClean="0"/>
              <a:t>Gleichstellung</a:t>
            </a:r>
          </a:p>
          <a:p>
            <a:pPr marL="444500" indent="-285750">
              <a:buFont typeface="Arial" panose="020B0604020202020204" pitchFamily="34" charset="0"/>
              <a:buChar char="•"/>
            </a:pPr>
            <a:r>
              <a:rPr lang="de-CH" dirty="0" smtClean="0"/>
              <a:t>Gesundheit</a:t>
            </a:r>
            <a:endParaRPr lang="de-CH" dirty="0"/>
          </a:p>
          <a:p>
            <a:pPr marL="444500" indent="-285750">
              <a:buFont typeface="Arial" panose="020B0604020202020204" pitchFamily="34" charset="0"/>
              <a:buChar char="•"/>
            </a:pPr>
            <a:r>
              <a:rPr lang="de-CH" dirty="0"/>
              <a:t>Globale Entwicklung und Frieden</a:t>
            </a:r>
          </a:p>
          <a:p>
            <a:pPr marL="444500" indent="-285750">
              <a:buFont typeface="Arial" panose="020B0604020202020204" pitchFamily="34" charset="0"/>
              <a:buChar char="•"/>
            </a:pPr>
            <a:r>
              <a:rPr lang="de-CH" dirty="0"/>
              <a:t>Kulturelle Identität und interkulturelle Verständigung</a:t>
            </a:r>
          </a:p>
          <a:p>
            <a:pPr marL="444500" indent="-285750">
              <a:buFont typeface="Arial" panose="020B0604020202020204" pitchFamily="34" charset="0"/>
              <a:buChar char="•"/>
            </a:pPr>
            <a:r>
              <a:rPr lang="de-CH" dirty="0"/>
              <a:t>Wirtschaft und Konsum</a:t>
            </a:r>
          </a:p>
          <a:p>
            <a:endParaRPr lang="de-CH" dirty="0"/>
          </a:p>
          <a:p>
            <a:endParaRPr lang="de-CH" dirty="0"/>
          </a:p>
        </p:txBody>
      </p:sp>
    </p:spTree>
    <p:extLst>
      <p:ext uri="{BB962C8B-B14F-4D97-AF65-F5344CB8AC3E}">
        <p14:creationId xmlns:p14="http://schemas.microsoft.com/office/powerpoint/2010/main" val="3829045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0119" t="24130" r="14404" b="27048"/>
          <a:stretch/>
        </p:blipFill>
        <p:spPr bwMode="auto">
          <a:xfrm>
            <a:off x="2339752" y="1910646"/>
            <a:ext cx="5771525" cy="317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540000" y="360000"/>
            <a:ext cx="8202602" cy="400110"/>
          </a:xfrm>
        </p:spPr>
        <p:txBody>
          <a:bodyPr/>
          <a:lstStyle/>
          <a:p>
            <a:r>
              <a:rPr lang="de-CH" dirty="0" smtClean="0">
                <a:solidFill>
                  <a:srgbClr val="0070C0"/>
                </a:solidFill>
              </a:rPr>
              <a:t>Kompetenzaufbau l</a:t>
            </a:r>
            <a:endParaRPr lang="de-CH" dirty="0">
              <a:solidFill>
                <a:srgbClr val="0070C0"/>
              </a:solidFill>
            </a:endParaRPr>
          </a:p>
        </p:txBody>
      </p:sp>
      <p:sp>
        <p:nvSpPr>
          <p:cNvPr id="10" name="Textfeld 9"/>
          <p:cNvSpPr txBox="1"/>
          <p:nvPr/>
        </p:nvSpPr>
        <p:spPr>
          <a:xfrm>
            <a:off x="3203848" y="3719160"/>
            <a:ext cx="184731" cy="461665"/>
          </a:xfrm>
          <a:prstGeom prst="rect">
            <a:avLst/>
          </a:prstGeom>
          <a:noFill/>
        </p:spPr>
        <p:txBody>
          <a:bodyPr wrap="none" rtlCol="0">
            <a:spAutoFit/>
          </a:bodyPr>
          <a:lstStyle/>
          <a:p>
            <a:endParaRPr lang="de-CH" dirty="0"/>
          </a:p>
        </p:txBody>
      </p:sp>
      <p:sp>
        <p:nvSpPr>
          <p:cNvPr id="4" name="Richtungspfeil 3"/>
          <p:cNvSpPr/>
          <p:nvPr/>
        </p:nvSpPr>
        <p:spPr>
          <a:xfrm>
            <a:off x="75558" y="1902907"/>
            <a:ext cx="2289459" cy="334331"/>
          </a:xfrm>
          <a:prstGeom prst="homePlate">
            <a:avLst/>
          </a:prstGeom>
          <a:solidFill>
            <a:srgbClr val="CA261C"/>
          </a:solidFill>
          <a:ln>
            <a:solidFill>
              <a:srgbClr val="CA261C"/>
            </a:solidFill>
          </a:ln>
        </p:spPr>
        <p:style>
          <a:lnRef idx="2">
            <a:schemeClr val="dk1"/>
          </a:lnRef>
          <a:fillRef idx="1">
            <a:schemeClr val="lt1"/>
          </a:fillRef>
          <a:effectRef idx="0">
            <a:schemeClr val="dk1"/>
          </a:effectRef>
          <a:fontRef idx="minor">
            <a:schemeClr val="dk1"/>
          </a:fontRef>
        </p:style>
        <p:txBody>
          <a:bodyPr rtlCol="0" anchor="ctr"/>
          <a:lstStyle/>
          <a:p>
            <a:r>
              <a:rPr lang="de-CH" sz="1800" dirty="0" smtClean="0">
                <a:solidFill>
                  <a:schemeClr val="bg1"/>
                </a:solidFill>
                <a:latin typeface="Arial" pitchFamily="34" charset="0"/>
                <a:cs typeface="Arial" pitchFamily="34" charset="0"/>
              </a:rPr>
              <a:t>Kompetenzbereich</a:t>
            </a:r>
            <a:endParaRPr lang="de-CH" sz="1800" dirty="0">
              <a:solidFill>
                <a:schemeClr val="bg1"/>
              </a:solidFill>
              <a:latin typeface="Arial" pitchFamily="34" charset="0"/>
              <a:cs typeface="Arial" pitchFamily="34" charset="0"/>
            </a:endParaRPr>
          </a:p>
        </p:txBody>
      </p:sp>
      <p:sp>
        <p:nvSpPr>
          <p:cNvPr id="11" name="Richtungspfeil 10"/>
          <p:cNvSpPr/>
          <p:nvPr/>
        </p:nvSpPr>
        <p:spPr>
          <a:xfrm rot="10800000" flipV="1">
            <a:off x="5187905" y="2057434"/>
            <a:ext cx="3560559" cy="392266"/>
          </a:xfrm>
          <a:prstGeom prst="homePlate">
            <a:avLst/>
          </a:prstGeom>
          <a:solidFill>
            <a:srgbClr val="CA261C"/>
          </a:solidFill>
          <a:ln>
            <a:solidFill>
              <a:srgbClr val="CA261C"/>
            </a:solidFill>
          </a:ln>
        </p:spPr>
        <p:style>
          <a:lnRef idx="2">
            <a:schemeClr val="dk1"/>
          </a:lnRef>
          <a:fillRef idx="1">
            <a:schemeClr val="lt1"/>
          </a:fillRef>
          <a:effectRef idx="0">
            <a:schemeClr val="dk1"/>
          </a:effectRef>
          <a:fontRef idx="minor">
            <a:schemeClr val="dk1"/>
          </a:fontRef>
        </p:style>
        <p:txBody>
          <a:bodyPr vert="horz" rtlCol="0" anchor="ctr"/>
          <a:lstStyle/>
          <a:p>
            <a:r>
              <a:rPr lang="de-CH" sz="1800" dirty="0" smtClean="0">
                <a:solidFill>
                  <a:schemeClr val="bg1"/>
                </a:solidFill>
                <a:latin typeface="Arial" pitchFamily="34" charset="0"/>
                <a:cs typeface="Arial" pitchFamily="34" charset="0"/>
              </a:rPr>
              <a:t>Handlungs-/ Themenaspekt</a:t>
            </a:r>
            <a:endParaRPr lang="de-CH" sz="1800" dirty="0">
              <a:solidFill>
                <a:schemeClr val="bg1"/>
              </a:solidFill>
              <a:latin typeface="Arial" pitchFamily="34" charset="0"/>
              <a:cs typeface="Arial" pitchFamily="34" charset="0"/>
            </a:endParaRPr>
          </a:p>
        </p:txBody>
      </p:sp>
      <p:sp>
        <p:nvSpPr>
          <p:cNvPr id="6" name="Richtungspfeil 5"/>
          <p:cNvSpPr/>
          <p:nvPr/>
        </p:nvSpPr>
        <p:spPr>
          <a:xfrm>
            <a:off x="107212" y="3859924"/>
            <a:ext cx="2293371" cy="360040"/>
          </a:xfrm>
          <a:prstGeom prst="homePlate">
            <a:avLst/>
          </a:prstGeom>
          <a:solidFill>
            <a:srgbClr val="CA261C"/>
          </a:solidFill>
          <a:ln>
            <a:solidFill>
              <a:srgbClr val="CA261C"/>
            </a:solidFill>
          </a:ln>
        </p:spPr>
        <p:style>
          <a:lnRef idx="2">
            <a:schemeClr val="dk1"/>
          </a:lnRef>
          <a:fillRef idx="1">
            <a:schemeClr val="lt1"/>
          </a:fillRef>
          <a:effectRef idx="0">
            <a:schemeClr val="dk1"/>
          </a:effectRef>
          <a:fontRef idx="minor">
            <a:schemeClr val="dk1"/>
          </a:fontRef>
        </p:style>
        <p:txBody>
          <a:bodyPr rtlCol="0" anchor="ctr"/>
          <a:lstStyle/>
          <a:p>
            <a:r>
              <a:rPr lang="de-CH" sz="1800" dirty="0" smtClean="0">
                <a:solidFill>
                  <a:schemeClr val="bg1"/>
                </a:solidFill>
                <a:latin typeface="Arial" pitchFamily="34" charset="0"/>
                <a:cs typeface="Arial" pitchFamily="34" charset="0"/>
              </a:rPr>
              <a:t>Kompetenzstufe</a:t>
            </a:r>
            <a:endParaRPr lang="de-CH" sz="1800" dirty="0">
              <a:solidFill>
                <a:schemeClr val="bg1"/>
              </a:solidFill>
              <a:latin typeface="Arial" pitchFamily="34" charset="0"/>
              <a:cs typeface="Arial" pitchFamily="34" charset="0"/>
            </a:endParaRPr>
          </a:p>
        </p:txBody>
      </p:sp>
      <p:sp>
        <p:nvSpPr>
          <p:cNvPr id="17" name="Richtungspfeil 16"/>
          <p:cNvSpPr/>
          <p:nvPr/>
        </p:nvSpPr>
        <p:spPr>
          <a:xfrm rot="10800000" flipV="1">
            <a:off x="7164288" y="2507410"/>
            <a:ext cx="1584176" cy="360040"/>
          </a:xfrm>
          <a:prstGeom prst="homePlate">
            <a:avLst/>
          </a:prstGeom>
          <a:solidFill>
            <a:srgbClr val="CA261C"/>
          </a:solidFill>
          <a:ln>
            <a:solidFill>
              <a:srgbClr val="CA261C"/>
            </a:solidFill>
          </a:ln>
        </p:spPr>
        <p:style>
          <a:lnRef idx="2">
            <a:schemeClr val="dk1"/>
          </a:lnRef>
          <a:fillRef idx="1">
            <a:schemeClr val="lt1"/>
          </a:fillRef>
          <a:effectRef idx="0">
            <a:schemeClr val="dk1"/>
          </a:effectRef>
          <a:fontRef idx="minor">
            <a:schemeClr val="dk1"/>
          </a:fontRef>
        </p:style>
        <p:txBody>
          <a:bodyPr vert="horz" rtlCol="0" anchor="ctr"/>
          <a:lstStyle/>
          <a:p>
            <a:r>
              <a:rPr lang="de-CH" sz="1800" dirty="0" smtClean="0">
                <a:solidFill>
                  <a:schemeClr val="bg1"/>
                </a:solidFill>
                <a:latin typeface="Arial" pitchFamily="34" charset="0"/>
                <a:cs typeface="Arial" pitchFamily="34" charset="0"/>
              </a:rPr>
              <a:t>Kompetenz</a:t>
            </a:r>
            <a:endParaRPr lang="de-CH" sz="1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653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8202602" cy="400110"/>
          </a:xfrm>
        </p:spPr>
        <p:txBody>
          <a:bodyPr/>
          <a:lstStyle/>
          <a:p>
            <a:r>
              <a:rPr lang="de-CH" dirty="0" smtClean="0">
                <a:solidFill>
                  <a:schemeClr val="tx2"/>
                </a:solidFill>
              </a:rPr>
              <a:t>Aufbau Kompetenzstufen</a:t>
            </a:r>
            <a:endParaRPr lang="de-CH" dirty="0">
              <a:solidFill>
                <a:schemeClr val="tx2"/>
              </a:solidFill>
            </a:endParaRPr>
          </a:p>
        </p:txBody>
      </p:sp>
      <p:pic>
        <p:nvPicPr>
          <p:cNvPr id="3074" name="Picture 2">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0808"/>
            <a:ext cx="7792591" cy="444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146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60000"/>
            <a:ext cx="7560000" cy="612000"/>
          </a:xfrm>
        </p:spPr>
        <p:txBody>
          <a:bodyPr/>
          <a:lstStyle/>
          <a:p>
            <a:r>
              <a:rPr lang="de-CH" dirty="0" smtClean="0">
                <a:solidFill>
                  <a:srgbClr val="0070C0"/>
                </a:solidFill>
              </a:rPr>
              <a:t>Inhalt</a:t>
            </a:r>
            <a:endParaRPr lang="de-CH" dirty="0">
              <a:solidFill>
                <a:srgbClr val="0070C0"/>
              </a:solidFill>
            </a:endParaRPr>
          </a:p>
        </p:txBody>
      </p:sp>
      <p:sp>
        <p:nvSpPr>
          <p:cNvPr id="3" name="Inhaltsplatzhalter 2"/>
          <p:cNvSpPr>
            <a:spLocks noGrp="1"/>
          </p:cNvSpPr>
          <p:nvPr>
            <p:ph idx="1"/>
          </p:nvPr>
        </p:nvSpPr>
        <p:spPr>
          <a:xfrm>
            <a:off x="539552" y="1035208"/>
            <a:ext cx="7992480" cy="3905960"/>
          </a:xfrm>
        </p:spPr>
        <p:txBody>
          <a:bodyPr anchor="ctr"/>
          <a:lstStyle/>
          <a:p>
            <a:pPr marL="342900" lvl="1" indent="-342900">
              <a:spcAft>
                <a:spcPts val="1200"/>
              </a:spcAft>
              <a:buClr>
                <a:schemeClr val="accent4">
                  <a:lumMod val="75000"/>
                </a:schemeClr>
              </a:buClr>
              <a:buFont typeface="Arial"/>
              <a:buChar char="•"/>
              <a:defRPr/>
            </a:pPr>
            <a:r>
              <a:rPr lang="de-CH" sz="1800" dirty="0" smtClean="0">
                <a:latin typeface="Arial" pitchFamily="34" charset="0"/>
              </a:rPr>
              <a:t>Bildungspolitische </a:t>
            </a:r>
            <a:r>
              <a:rPr lang="de-CH" sz="1800" dirty="0">
                <a:latin typeface="Arial" pitchFamily="34" charset="0"/>
              </a:rPr>
              <a:t>Aspekte und Kurzportrait Lehrplan 21</a:t>
            </a:r>
          </a:p>
          <a:p>
            <a:pPr marL="342900" lvl="1" indent="-342900">
              <a:spcAft>
                <a:spcPts val="1200"/>
              </a:spcAft>
              <a:buClr>
                <a:schemeClr val="accent4">
                  <a:lumMod val="75000"/>
                </a:schemeClr>
              </a:buClr>
              <a:buFont typeface="Arial"/>
              <a:buChar char="•"/>
              <a:defRPr/>
            </a:pPr>
            <a:r>
              <a:rPr lang="de-CH" sz="1800" dirty="0" smtClean="0">
                <a:latin typeface="Arial" pitchFamily="34" charset="0"/>
              </a:rPr>
              <a:t>Konzeption</a:t>
            </a:r>
            <a:r>
              <a:rPr lang="de-CH" sz="1800" dirty="0">
                <a:latin typeface="Arial" pitchFamily="34" charset="0"/>
              </a:rPr>
              <a:t>, Aufbau, Vergleich mit den heutigen </a:t>
            </a:r>
            <a:r>
              <a:rPr lang="de-CH" sz="1800" dirty="0" smtClean="0">
                <a:latin typeface="Arial" pitchFamily="34" charset="0"/>
              </a:rPr>
              <a:t>Lehrplänen</a:t>
            </a:r>
          </a:p>
          <a:p>
            <a:pPr marL="342900" lvl="1" indent="-342900">
              <a:spcAft>
                <a:spcPts val="1200"/>
              </a:spcAft>
              <a:buClr>
                <a:schemeClr val="accent4">
                  <a:lumMod val="75000"/>
                </a:schemeClr>
              </a:buClr>
              <a:buFont typeface="Arial"/>
              <a:buChar char="•"/>
              <a:defRPr/>
            </a:pPr>
            <a:r>
              <a:rPr lang="de-CH" sz="1800" dirty="0" smtClean="0">
                <a:latin typeface="Arial" pitchFamily="34" charset="0"/>
              </a:rPr>
              <a:t>Unterricht mit dem Lehrplan 21		</a:t>
            </a:r>
            <a:endParaRPr lang="de-CH" sz="1800" dirty="0">
              <a:latin typeface="Arial" pitchFamily="34" charset="0"/>
            </a:endParaRPr>
          </a:p>
          <a:p>
            <a:pPr marL="0" lvl="1" indent="0">
              <a:spcAft>
                <a:spcPts val="1200"/>
              </a:spcAft>
              <a:buClr>
                <a:schemeClr val="accent4">
                  <a:lumMod val="75000"/>
                </a:schemeClr>
              </a:buClr>
              <a:buNone/>
              <a:defRPr/>
            </a:pPr>
            <a:r>
              <a:rPr lang="de-CH" sz="1800" i="1" dirty="0" smtClean="0">
                <a:latin typeface="Arial" pitchFamily="34" charset="0"/>
              </a:rPr>
              <a:t>	Fragen</a:t>
            </a:r>
            <a:r>
              <a:rPr lang="de-CH" sz="1800" i="1" dirty="0">
                <a:latin typeface="Arial" pitchFamily="34" charset="0"/>
              </a:rPr>
              <a:t>, </a:t>
            </a:r>
            <a:r>
              <a:rPr lang="de-CH" sz="1800" i="1" dirty="0" smtClean="0">
                <a:latin typeface="Arial" pitchFamily="34" charset="0"/>
              </a:rPr>
              <a:t>Rückmeldungen</a:t>
            </a:r>
            <a:endParaRPr lang="de-CH" sz="1800" dirty="0">
              <a:latin typeface="Arial" pitchFamily="34" charset="0"/>
            </a:endParaRPr>
          </a:p>
          <a:p>
            <a:pPr marL="342900" lvl="1" indent="-342900">
              <a:spcAft>
                <a:spcPts val="1200"/>
              </a:spcAft>
              <a:buClr>
                <a:schemeClr val="accent4">
                  <a:lumMod val="75000"/>
                </a:schemeClr>
              </a:buClr>
              <a:buFont typeface="Arial"/>
              <a:buChar char="•"/>
              <a:defRPr/>
            </a:pPr>
            <a:endParaRPr lang="de-CH" sz="1800" dirty="0" smtClean="0">
              <a:latin typeface="Arial" pitchFamily="34" charset="0"/>
            </a:endParaRPr>
          </a:p>
          <a:p>
            <a:pPr marL="342900" lvl="1" indent="-342900">
              <a:spcAft>
                <a:spcPts val="1200"/>
              </a:spcAft>
              <a:buClr>
                <a:schemeClr val="accent4">
                  <a:lumMod val="75000"/>
                </a:schemeClr>
              </a:buClr>
              <a:buFont typeface="Arial"/>
              <a:buChar char="•"/>
              <a:defRPr/>
            </a:pPr>
            <a:r>
              <a:rPr lang="de-CH" sz="1800" dirty="0" smtClean="0">
                <a:latin typeface="Arial" pitchFamily="34" charset="0"/>
              </a:rPr>
              <a:t>Einführung </a:t>
            </a:r>
            <a:r>
              <a:rPr lang="de-CH" sz="1800" dirty="0">
                <a:latin typeface="Arial" pitchFamily="34" charset="0"/>
              </a:rPr>
              <a:t>des Lehrplans 21 im Kanton </a:t>
            </a:r>
            <a:r>
              <a:rPr lang="de-CH" sz="1800" dirty="0" smtClean="0">
                <a:latin typeface="Arial" pitchFamily="34" charset="0"/>
              </a:rPr>
              <a:t>Aargau				</a:t>
            </a:r>
            <a:endParaRPr lang="de-CH" sz="1800" dirty="0">
              <a:latin typeface="Arial" pitchFamily="34" charset="0"/>
            </a:endParaRPr>
          </a:p>
          <a:p>
            <a:pPr marL="342900" lvl="1" indent="-342900">
              <a:spcAft>
                <a:spcPts val="1200"/>
              </a:spcAft>
              <a:buClr>
                <a:schemeClr val="accent4">
                  <a:lumMod val="75000"/>
                </a:schemeClr>
              </a:buClr>
              <a:buFont typeface="Arial"/>
              <a:buChar char="•"/>
              <a:defRPr/>
            </a:pPr>
            <a:r>
              <a:rPr lang="de-CH" sz="1800" dirty="0" smtClean="0">
                <a:latin typeface="Arial" pitchFamily="34" charset="0"/>
              </a:rPr>
              <a:t>Initiative </a:t>
            </a:r>
            <a:r>
              <a:rPr lang="de-CH" sz="1800" dirty="0">
                <a:latin typeface="Arial" pitchFamily="34" charset="0"/>
              </a:rPr>
              <a:t>zur Änderung des Schulgesetzes </a:t>
            </a:r>
            <a:endParaRPr lang="de-CH" sz="1800" dirty="0" smtClean="0">
              <a:latin typeface="Arial" pitchFamily="34" charset="0"/>
            </a:endParaRPr>
          </a:p>
          <a:p>
            <a:pPr marL="0" lvl="1" indent="0">
              <a:spcAft>
                <a:spcPts val="1200"/>
              </a:spcAft>
              <a:buClr>
                <a:schemeClr val="accent4">
                  <a:lumMod val="75000"/>
                </a:schemeClr>
              </a:buClr>
              <a:buNone/>
              <a:defRPr/>
            </a:pPr>
            <a:r>
              <a:rPr lang="de-CH" sz="1800" i="1" dirty="0">
                <a:latin typeface="Arial" pitchFamily="34" charset="0"/>
              </a:rPr>
              <a:t>	</a:t>
            </a:r>
            <a:r>
              <a:rPr lang="de-CH" sz="1800" i="1" dirty="0" smtClean="0">
                <a:latin typeface="Arial" pitchFamily="34" charset="0"/>
              </a:rPr>
              <a:t>Fragen</a:t>
            </a:r>
            <a:r>
              <a:rPr lang="de-CH" sz="1800" i="1" dirty="0">
                <a:latin typeface="Arial" pitchFamily="34" charset="0"/>
              </a:rPr>
              <a:t>, Rückmeldungen </a:t>
            </a:r>
          </a:p>
          <a:p>
            <a:pPr marL="0" indent="0">
              <a:buNone/>
            </a:pPr>
            <a:endParaRPr lang="de-CH" dirty="0"/>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0800"/>
          <a:stretch/>
        </p:blipFill>
        <p:spPr bwMode="auto">
          <a:xfrm>
            <a:off x="1780557" y="4737193"/>
            <a:ext cx="5579770" cy="135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1763688" y="6093876"/>
            <a:ext cx="2592288" cy="215444"/>
          </a:xfrm>
          <a:prstGeom prst="rect">
            <a:avLst/>
          </a:prstGeom>
          <a:noFill/>
        </p:spPr>
        <p:txBody>
          <a:bodyPr wrap="square" rtlCol="0">
            <a:spAutoFit/>
          </a:bodyPr>
          <a:lstStyle/>
          <a:p>
            <a:r>
              <a:rPr lang="de-CH" sz="800" dirty="0" smtClean="0">
                <a:latin typeface="Arial" pitchFamily="34" charset="0"/>
                <a:cs typeface="Arial" pitchFamily="34" charset="0"/>
              </a:rPr>
              <a:t>Foto: Rob Bouwman/iStock/Thinkstock</a:t>
            </a:r>
            <a:endParaRPr lang="de-CH" sz="800" dirty="0">
              <a:latin typeface="Arial" pitchFamily="34" charset="0"/>
              <a:cs typeface="Arial" pitchFamily="34" charset="0"/>
            </a:endParaRPr>
          </a:p>
        </p:txBody>
      </p:sp>
      <p:sp>
        <p:nvSpPr>
          <p:cNvPr id="6"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2</a:t>
            </a:fld>
            <a:endParaRPr lang="de-CH" dirty="0"/>
          </a:p>
        </p:txBody>
      </p:sp>
    </p:spTree>
    <p:extLst>
      <p:ext uri="{BB962C8B-B14F-4D97-AF65-F5344CB8AC3E}">
        <p14:creationId xmlns:p14="http://schemas.microsoft.com/office/powerpoint/2010/main" val="2035668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7664" y="1455469"/>
            <a:ext cx="5141334" cy="472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Gerade Verbindung 25"/>
          <p:cNvCxnSpPr/>
          <p:nvPr/>
        </p:nvCxnSpPr>
        <p:spPr>
          <a:xfrm>
            <a:off x="880542" y="2755644"/>
            <a:ext cx="0" cy="276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540000" y="360000"/>
            <a:ext cx="8202602" cy="400110"/>
          </a:xfrm>
        </p:spPr>
        <p:txBody>
          <a:bodyPr/>
          <a:lstStyle/>
          <a:p>
            <a:r>
              <a:rPr lang="de-CH" dirty="0" smtClean="0">
                <a:solidFill>
                  <a:srgbClr val="0070C0"/>
                </a:solidFill>
              </a:rPr>
              <a:t>Kompetenzaufbau II</a:t>
            </a:r>
            <a:endParaRPr lang="de-CH" dirty="0">
              <a:solidFill>
                <a:srgbClr val="0070C0"/>
              </a:solidFill>
            </a:endParaRPr>
          </a:p>
        </p:txBody>
      </p:sp>
      <p:sp>
        <p:nvSpPr>
          <p:cNvPr id="10" name="Textfeld 9"/>
          <p:cNvSpPr txBox="1"/>
          <p:nvPr/>
        </p:nvSpPr>
        <p:spPr>
          <a:xfrm>
            <a:off x="3203848" y="3719160"/>
            <a:ext cx="184731" cy="461665"/>
          </a:xfrm>
          <a:prstGeom prst="rect">
            <a:avLst/>
          </a:prstGeom>
          <a:noFill/>
        </p:spPr>
        <p:txBody>
          <a:bodyPr wrap="none" rtlCol="0">
            <a:spAutoFit/>
          </a:bodyPr>
          <a:lstStyle/>
          <a:p>
            <a:endParaRPr lang="de-CH" dirty="0"/>
          </a:p>
        </p:txBody>
      </p:sp>
      <p:sp>
        <p:nvSpPr>
          <p:cNvPr id="19" name="Richtungspfeil 18">
            <a:hlinkClick r:id="" action="ppaction://noaction"/>
          </p:cNvPr>
          <p:cNvSpPr/>
          <p:nvPr/>
        </p:nvSpPr>
        <p:spPr>
          <a:xfrm rot="10800000" flipV="1">
            <a:off x="6386714" y="2276872"/>
            <a:ext cx="2016224" cy="288033"/>
          </a:xfrm>
          <a:prstGeom prst="homePlate">
            <a:avLst/>
          </a:prstGeom>
          <a:solidFill>
            <a:srgbClr val="CA261C"/>
          </a:solidFill>
          <a:ln>
            <a:solidFill>
              <a:srgbClr val="CA261C"/>
            </a:solidFill>
          </a:ln>
        </p:spPr>
        <p:style>
          <a:lnRef idx="2">
            <a:schemeClr val="dk1"/>
          </a:lnRef>
          <a:fillRef idx="1">
            <a:schemeClr val="lt1"/>
          </a:fillRef>
          <a:effectRef idx="0">
            <a:schemeClr val="dk1"/>
          </a:effectRef>
          <a:fontRef idx="minor">
            <a:schemeClr val="dk1"/>
          </a:fontRef>
        </p:style>
        <p:txBody>
          <a:bodyPr vert="horz" rtlCol="0" anchor="ctr"/>
          <a:lstStyle/>
          <a:p>
            <a:r>
              <a:rPr lang="de-CH" sz="1800" dirty="0" smtClean="0">
                <a:solidFill>
                  <a:schemeClr val="bg1"/>
                </a:solidFill>
                <a:latin typeface="Arial" pitchFamily="34" charset="0"/>
                <a:cs typeface="Arial" pitchFamily="34" charset="0"/>
              </a:rPr>
              <a:t>Grundanspruch</a:t>
            </a:r>
            <a:endParaRPr lang="de-CH" sz="1800" dirty="0">
              <a:solidFill>
                <a:schemeClr val="bg1"/>
              </a:solidFill>
              <a:latin typeface="Arial" pitchFamily="34" charset="0"/>
              <a:cs typeface="Arial" pitchFamily="34" charset="0"/>
            </a:endParaRPr>
          </a:p>
        </p:txBody>
      </p:sp>
      <p:sp>
        <p:nvSpPr>
          <p:cNvPr id="23" name="Richtungspfeil 22"/>
          <p:cNvSpPr/>
          <p:nvPr/>
        </p:nvSpPr>
        <p:spPr>
          <a:xfrm rot="10800000" flipV="1">
            <a:off x="6689260" y="5852216"/>
            <a:ext cx="2232376" cy="313087"/>
          </a:xfrm>
          <a:prstGeom prst="homePlate">
            <a:avLst/>
          </a:prstGeom>
          <a:solidFill>
            <a:srgbClr val="CA261C"/>
          </a:solidFill>
          <a:ln>
            <a:solidFill>
              <a:srgbClr val="CA261C"/>
            </a:solidFill>
          </a:ln>
        </p:spPr>
        <p:style>
          <a:lnRef idx="2">
            <a:schemeClr val="dk1"/>
          </a:lnRef>
          <a:fillRef idx="1">
            <a:schemeClr val="lt1"/>
          </a:fillRef>
          <a:effectRef idx="0">
            <a:schemeClr val="dk1"/>
          </a:effectRef>
          <a:fontRef idx="minor">
            <a:schemeClr val="dk1"/>
          </a:fontRef>
        </p:style>
        <p:txBody>
          <a:bodyPr vert="horz" rtlCol="0" anchor="ctr"/>
          <a:lstStyle/>
          <a:p>
            <a:r>
              <a:rPr lang="de-CH" sz="1800" dirty="0" smtClean="0">
                <a:solidFill>
                  <a:schemeClr val="bg1"/>
                </a:solidFill>
                <a:latin typeface="Arial" pitchFamily="34" charset="0"/>
                <a:cs typeface="Arial" pitchFamily="34" charset="0"/>
              </a:rPr>
              <a:t>Orientierungspunkt</a:t>
            </a:r>
            <a:endParaRPr lang="de-CH" sz="1800" dirty="0">
              <a:solidFill>
                <a:schemeClr val="bg1"/>
              </a:solidFill>
              <a:latin typeface="Arial" pitchFamily="34" charset="0"/>
              <a:cs typeface="Arial" pitchFamily="34" charset="0"/>
            </a:endParaRPr>
          </a:p>
        </p:txBody>
      </p:sp>
      <p:cxnSp>
        <p:nvCxnSpPr>
          <p:cNvPr id="24" name="Gerade Verbindung 23"/>
          <p:cNvCxnSpPr/>
          <p:nvPr/>
        </p:nvCxnSpPr>
        <p:spPr>
          <a:xfrm>
            <a:off x="880542" y="2755644"/>
            <a:ext cx="79208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880542" y="5517232"/>
            <a:ext cx="100811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V="1">
            <a:off x="765065" y="4773105"/>
            <a:ext cx="898004" cy="11875"/>
          </a:xfrm>
          <a:prstGeom prst="line">
            <a:avLst/>
          </a:prstGeom>
          <a:ln>
            <a:solidFill>
              <a:srgbClr val="A2C31B"/>
            </a:solidFill>
            <a:prstDash val="sysDash"/>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a:off x="755576" y="4779042"/>
            <a:ext cx="0" cy="1400403"/>
          </a:xfrm>
          <a:prstGeom prst="line">
            <a:avLst/>
          </a:prstGeom>
          <a:ln>
            <a:solidFill>
              <a:srgbClr val="A2C31B"/>
            </a:solidFill>
            <a:prstDash val="sysDash"/>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755576" y="6179445"/>
            <a:ext cx="1008112" cy="0"/>
          </a:xfrm>
          <a:prstGeom prst="line">
            <a:avLst/>
          </a:prstGeom>
          <a:ln>
            <a:solidFill>
              <a:srgbClr val="A2C31B"/>
            </a:solidFill>
            <a:prstDash val="sys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979984" y="1772816"/>
            <a:ext cx="0" cy="1409369"/>
          </a:xfrm>
          <a:prstGeom prst="line">
            <a:avLst/>
          </a:prstGeom>
          <a:ln>
            <a:solidFill>
              <a:srgbClr val="EEA6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979984" y="1778163"/>
            <a:ext cx="792088" cy="0"/>
          </a:xfrm>
          <a:prstGeom prst="line">
            <a:avLst/>
          </a:prstGeom>
          <a:ln>
            <a:solidFill>
              <a:srgbClr val="EEA6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979984" y="3182185"/>
            <a:ext cx="783704" cy="0"/>
          </a:xfrm>
          <a:prstGeom prst="line">
            <a:avLst/>
          </a:prstGeom>
          <a:ln>
            <a:solidFill>
              <a:srgbClr val="EEA600"/>
            </a:solidFill>
            <a:prstDash val="sysDash"/>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170638" y="3753036"/>
            <a:ext cx="1331640" cy="468052"/>
          </a:xfrm>
          <a:prstGeom prst="rect">
            <a:avLst/>
          </a:prstGeom>
          <a:solidFill>
            <a:srgbClr val="2E8EC8"/>
          </a:solidFill>
          <a:ln>
            <a:solidFill>
              <a:srgbClr val="2E8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solidFill>
                  <a:schemeClr val="bg1"/>
                </a:solidFill>
                <a:latin typeface="Arial" pitchFamily="34" charset="0"/>
                <a:cs typeface="Arial" pitchFamily="34" charset="0"/>
              </a:rPr>
              <a:t>Auftrag des </a:t>
            </a:r>
            <a:endParaRPr lang="de-CH" sz="1600" dirty="0" smtClean="0">
              <a:solidFill>
                <a:schemeClr val="bg1"/>
              </a:solidFill>
              <a:latin typeface="Arial" pitchFamily="34" charset="0"/>
              <a:cs typeface="Arial" pitchFamily="34" charset="0"/>
            </a:endParaRPr>
          </a:p>
          <a:p>
            <a:r>
              <a:rPr lang="de-CH" sz="1600" dirty="0" smtClean="0">
                <a:solidFill>
                  <a:schemeClr val="bg1"/>
                </a:solidFill>
                <a:latin typeface="Arial" pitchFamily="34" charset="0"/>
                <a:cs typeface="Arial" pitchFamily="34" charset="0"/>
              </a:rPr>
              <a:t>2. </a:t>
            </a:r>
            <a:r>
              <a:rPr lang="de-CH" sz="1600" dirty="0">
                <a:solidFill>
                  <a:schemeClr val="bg1"/>
                </a:solidFill>
                <a:latin typeface="Arial" pitchFamily="34" charset="0"/>
                <a:cs typeface="Arial" pitchFamily="34" charset="0"/>
              </a:rPr>
              <a:t>Zyklus</a:t>
            </a:r>
          </a:p>
        </p:txBody>
      </p:sp>
      <p:sp>
        <p:nvSpPr>
          <p:cNvPr id="34" name="Richtungspfeil 33"/>
          <p:cNvSpPr/>
          <p:nvPr/>
        </p:nvSpPr>
        <p:spPr>
          <a:xfrm rot="10800000" flipV="1">
            <a:off x="6701039" y="3547961"/>
            <a:ext cx="2232376" cy="313087"/>
          </a:xfrm>
          <a:prstGeom prst="homePlate">
            <a:avLst/>
          </a:prstGeom>
          <a:solidFill>
            <a:srgbClr val="CA261C"/>
          </a:solidFill>
          <a:ln>
            <a:solidFill>
              <a:srgbClr val="CA261C"/>
            </a:solidFill>
          </a:ln>
        </p:spPr>
        <p:style>
          <a:lnRef idx="2">
            <a:schemeClr val="dk1"/>
          </a:lnRef>
          <a:fillRef idx="1">
            <a:schemeClr val="lt1"/>
          </a:fillRef>
          <a:effectRef idx="0">
            <a:schemeClr val="dk1"/>
          </a:effectRef>
          <a:fontRef idx="minor">
            <a:schemeClr val="dk1"/>
          </a:fontRef>
        </p:style>
        <p:txBody>
          <a:bodyPr vert="horz" rtlCol="0" anchor="ctr"/>
          <a:lstStyle/>
          <a:p>
            <a:r>
              <a:rPr lang="de-CH" sz="1800" dirty="0" smtClean="0">
                <a:solidFill>
                  <a:schemeClr val="bg1"/>
                </a:solidFill>
                <a:latin typeface="Arial" pitchFamily="34" charset="0"/>
                <a:cs typeface="Arial" pitchFamily="34" charset="0"/>
              </a:rPr>
              <a:t>Orientierungspunkt</a:t>
            </a:r>
            <a:endParaRPr lang="de-CH" sz="1800" dirty="0">
              <a:solidFill>
                <a:schemeClr val="bg1"/>
              </a:solidFill>
              <a:latin typeface="Arial" pitchFamily="34" charset="0"/>
              <a:cs typeface="Arial" pitchFamily="34" charset="0"/>
            </a:endParaRPr>
          </a:p>
        </p:txBody>
      </p:sp>
      <p:sp>
        <p:nvSpPr>
          <p:cNvPr id="38" name="Richtungspfeil 37"/>
          <p:cNvSpPr/>
          <p:nvPr/>
        </p:nvSpPr>
        <p:spPr>
          <a:xfrm rot="10800000" flipV="1">
            <a:off x="6382469" y="4333309"/>
            <a:ext cx="2016224" cy="288033"/>
          </a:xfrm>
          <a:prstGeom prst="homePlate">
            <a:avLst/>
          </a:prstGeom>
          <a:solidFill>
            <a:srgbClr val="CA261C"/>
          </a:solidFill>
          <a:ln>
            <a:solidFill>
              <a:srgbClr val="CA261C"/>
            </a:solidFill>
          </a:ln>
        </p:spPr>
        <p:style>
          <a:lnRef idx="2">
            <a:schemeClr val="dk1"/>
          </a:lnRef>
          <a:fillRef idx="1">
            <a:schemeClr val="lt1"/>
          </a:fillRef>
          <a:effectRef idx="0">
            <a:schemeClr val="dk1"/>
          </a:effectRef>
          <a:fontRef idx="minor">
            <a:schemeClr val="dk1"/>
          </a:fontRef>
        </p:style>
        <p:txBody>
          <a:bodyPr vert="horz" rtlCol="0" anchor="ctr"/>
          <a:lstStyle/>
          <a:p>
            <a:r>
              <a:rPr lang="de-CH" sz="1800" dirty="0" smtClean="0">
                <a:solidFill>
                  <a:schemeClr val="bg1"/>
                </a:solidFill>
                <a:latin typeface="Arial" pitchFamily="34" charset="0"/>
                <a:cs typeface="Arial" pitchFamily="34" charset="0"/>
              </a:rPr>
              <a:t>Grundanspruch</a:t>
            </a:r>
            <a:endParaRPr lang="de-CH" sz="1800" dirty="0">
              <a:solidFill>
                <a:schemeClr val="bg1"/>
              </a:solidFill>
              <a:latin typeface="Arial" pitchFamily="34" charset="0"/>
              <a:cs typeface="Arial" pitchFamily="34" charset="0"/>
            </a:endParaRPr>
          </a:p>
        </p:txBody>
      </p:sp>
      <p:sp>
        <p:nvSpPr>
          <p:cNvPr id="33" name="Rechteck 32"/>
          <p:cNvSpPr/>
          <p:nvPr/>
        </p:nvSpPr>
        <p:spPr>
          <a:xfrm>
            <a:off x="170638" y="2132856"/>
            <a:ext cx="1331640" cy="468052"/>
          </a:xfrm>
          <a:prstGeom prst="rect">
            <a:avLst/>
          </a:prstGeom>
          <a:solidFill>
            <a:srgbClr val="EEA600"/>
          </a:solidFill>
          <a:ln>
            <a:solidFill>
              <a:srgbClr val="EE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solidFill>
                  <a:schemeClr val="bg1"/>
                </a:solidFill>
                <a:latin typeface="Arial" pitchFamily="34" charset="0"/>
                <a:cs typeface="Arial" pitchFamily="34" charset="0"/>
              </a:rPr>
              <a:t>Auftrag des </a:t>
            </a:r>
            <a:endParaRPr lang="de-CH" sz="1600" dirty="0" smtClean="0">
              <a:solidFill>
                <a:schemeClr val="bg1"/>
              </a:solidFill>
              <a:latin typeface="Arial" pitchFamily="34" charset="0"/>
              <a:cs typeface="Arial" pitchFamily="34" charset="0"/>
            </a:endParaRPr>
          </a:p>
          <a:p>
            <a:r>
              <a:rPr lang="de-CH" sz="1600" dirty="0" smtClean="0">
                <a:solidFill>
                  <a:schemeClr val="bg1"/>
                </a:solidFill>
                <a:latin typeface="Arial" pitchFamily="34" charset="0"/>
                <a:cs typeface="Arial" pitchFamily="34" charset="0"/>
              </a:rPr>
              <a:t>1. </a:t>
            </a:r>
            <a:r>
              <a:rPr lang="de-CH" sz="1600" dirty="0">
                <a:solidFill>
                  <a:schemeClr val="bg1"/>
                </a:solidFill>
                <a:latin typeface="Arial" pitchFamily="34" charset="0"/>
                <a:cs typeface="Arial" pitchFamily="34" charset="0"/>
              </a:rPr>
              <a:t>Zyklus</a:t>
            </a:r>
          </a:p>
        </p:txBody>
      </p:sp>
      <p:sp>
        <p:nvSpPr>
          <p:cNvPr id="32" name="Rechteck 31"/>
          <p:cNvSpPr/>
          <p:nvPr/>
        </p:nvSpPr>
        <p:spPr>
          <a:xfrm>
            <a:off x="170638" y="5333020"/>
            <a:ext cx="1331640" cy="468052"/>
          </a:xfrm>
          <a:prstGeom prst="rect">
            <a:avLst/>
          </a:prstGeom>
          <a:solidFill>
            <a:srgbClr val="A2C31B"/>
          </a:solidFill>
          <a:ln>
            <a:solidFill>
              <a:srgbClr val="A2C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solidFill>
                  <a:schemeClr val="bg1"/>
                </a:solidFill>
                <a:latin typeface="Arial" pitchFamily="34" charset="0"/>
                <a:cs typeface="Arial" pitchFamily="34" charset="0"/>
              </a:rPr>
              <a:t>Auftrag des </a:t>
            </a:r>
            <a:endParaRPr lang="de-CH" sz="1600" dirty="0" smtClean="0">
              <a:solidFill>
                <a:schemeClr val="bg1"/>
              </a:solidFill>
              <a:latin typeface="Arial" pitchFamily="34" charset="0"/>
              <a:cs typeface="Arial" pitchFamily="34" charset="0"/>
            </a:endParaRPr>
          </a:p>
          <a:p>
            <a:r>
              <a:rPr lang="de-CH" sz="1600" dirty="0" smtClean="0">
                <a:solidFill>
                  <a:schemeClr val="bg1"/>
                </a:solidFill>
                <a:latin typeface="Arial" pitchFamily="34" charset="0"/>
                <a:cs typeface="Arial" pitchFamily="34" charset="0"/>
              </a:rPr>
              <a:t>3. </a:t>
            </a:r>
            <a:r>
              <a:rPr lang="de-CH" sz="1600" dirty="0">
                <a:solidFill>
                  <a:schemeClr val="bg1"/>
                </a:solidFill>
                <a:latin typeface="Arial" pitchFamily="34" charset="0"/>
                <a:cs typeface="Arial" pitchFamily="34" charset="0"/>
              </a:rPr>
              <a:t>Zyklus</a:t>
            </a:r>
          </a:p>
        </p:txBody>
      </p:sp>
    </p:spTree>
    <p:extLst>
      <p:ext uri="{BB962C8B-B14F-4D97-AF65-F5344CB8AC3E}">
        <p14:creationId xmlns:p14="http://schemas.microsoft.com/office/powerpoint/2010/main" val="163308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7" grpId="0" animBg="1"/>
      <p:bldP spid="34" grpId="0" animBg="1"/>
      <p:bldP spid="38" grpId="0" animBg="1"/>
      <p:bldP spid="33"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059877078"/>
              </p:ext>
            </p:extLst>
          </p:nvPr>
        </p:nvGraphicFramePr>
        <p:xfrm>
          <a:off x="539552" y="1484784"/>
          <a:ext cx="8288120" cy="3352800"/>
        </p:xfrm>
        <a:graphic>
          <a:graphicData uri="http://schemas.openxmlformats.org/drawingml/2006/table">
            <a:tbl>
              <a:tblPr firstRow="1" bandRow="1">
                <a:tableStyleId>{9D7B26C5-4107-4FEC-AEDC-1716B250A1EF}</a:tableStyleId>
              </a:tblPr>
              <a:tblGrid>
                <a:gridCol w="416560"/>
                <a:gridCol w="375528"/>
                <a:gridCol w="7496032"/>
              </a:tblGrid>
              <a:tr h="311770">
                <a:tc gridSpan="3">
                  <a:txBody>
                    <a:bodyPr/>
                    <a:lstStyle/>
                    <a:p>
                      <a:pPr lvl="0"/>
                      <a:r>
                        <a:rPr lang="de-DE" sz="1600" dirty="0" smtClean="0">
                          <a:latin typeface="Arial"/>
                          <a:cs typeface="Arial"/>
                        </a:rPr>
                        <a:t>Die Schülerinnen und Schüler können:</a:t>
                      </a: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3175" cap="flat" cmpd="sng" algn="ctr">
                      <a:solidFill>
                        <a:srgbClr val="EEA600"/>
                      </a:solidFill>
                      <a:prstDash val="solid"/>
                      <a:round/>
                      <a:headEnd type="none" w="med" len="med"/>
                      <a:tailEnd type="none" w="med" len="med"/>
                    </a:lnB>
                    <a:solidFill>
                      <a:schemeClr val="bg1"/>
                    </a:solidFill>
                  </a:tcPr>
                </a:tc>
                <a:tc hMerge="1">
                  <a:txBody>
                    <a:bodyPr/>
                    <a:lstStyle/>
                    <a:p>
                      <a:endParaRPr lang="de-DE" dirty="0"/>
                    </a:p>
                  </a:txBody>
                  <a:tcPr>
                    <a:solidFill>
                      <a:schemeClr val="bg1"/>
                    </a:solidFill>
                  </a:tcPr>
                </a:tc>
                <a:tc hMerge="1">
                  <a:txBody>
                    <a:bodyPr/>
                    <a:lstStyle/>
                    <a:p>
                      <a:pPr lvl="0"/>
                      <a:endParaRPr lang="de-DE" sz="1400" dirty="0" smtClean="0">
                        <a:latin typeface="Arial"/>
                        <a:cs typeface="Arial"/>
                      </a:endParaRPr>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prstClr val="white">
                          <a:lumMod val="85000"/>
                        </a:prstClr>
                      </a:solidFill>
                      <a:prstDash val="solid"/>
                      <a:round/>
                      <a:headEnd type="none" w="med" len="med"/>
                      <a:tailEnd type="none" w="med" len="med"/>
                    </a:lnT>
                    <a:lnB w="12700" cap="flat" cmpd="sng" algn="ctr">
                      <a:solidFill>
                        <a:prstClr val="white">
                          <a:lumMod val="85000"/>
                        </a:prstClr>
                      </a:solidFill>
                      <a:prstDash val="solid"/>
                      <a:round/>
                      <a:headEnd type="none" w="med" len="med"/>
                      <a:tailEnd type="none" w="med" len="med"/>
                    </a:lnB>
                    <a:solidFill>
                      <a:schemeClr val="bg1"/>
                    </a:solidFill>
                  </a:tcPr>
                </a:tc>
              </a:tr>
              <a:tr h="400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3000" dirty="0" smtClean="0">
                          <a:solidFill>
                            <a:schemeClr val="bg1"/>
                          </a:solidFill>
                          <a:latin typeface="Arial"/>
                          <a:cs typeface="Arial"/>
                        </a:rPr>
                        <a:t>3</a:t>
                      </a:r>
                      <a:endParaRPr lang="de-DE" sz="3000" dirty="0" smtClean="0"/>
                    </a:p>
                    <a:p>
                      <a:endParaRPr lang="de-DE" dirty="0"/>
                    </a:p>
                  </a:txBody>
                  <a:tcPr>
                    <a:lnL w="12700" cap="flat" cmpd="sng" algn="ctr">
                      <a:solidFill>
                        <a:prstClr val="white">
                          <a:lumMod val="85000"/>
                        </a:prstClr>
                      </a:solidFill>
                      <a:prstDash val="solid"/>
                      <a:round/>
                      <a:headEnd type="none" w="med" len="med"/>
                      <a:tailEnd type="none" w="med" len="med"/>
                    </a:lnL>
                    <a:lnT w="3175" cap="flat" cmpd="sng" algn="ctr">
                      <a:solidFill>
                        <a:srgbClr val="EEA600"/>
                      </a:solidFill>
                      <a:prstDash val="solid"/>
                      <a:round/>
                      <a:headEnd type="none" w="med" len="med"/>
                      <a:tailEnd type="none" w="med" len="med"/>
                    </a:lnT>
                    <a:lnB w="3175" cap="flat" cmpd="sng" algn="ctr">
                      <a:solidFill>
                        <a:srgbClr val="EEA600"/>
                      </a:solidFill>
                      <a:prstDash val="solid"/>
                      <a:round/>
                      <a:headEnd type="none" w="med" len="med"/>
                      <a:tailEnd type="none" w="med" len="med"/>
                    </a:lnB>
                    <a:solidFill>
                      <a:srgbClr val="A2C31B"/>
                    </a:solidFill>
                  </a:tcPr>
                </a:tc>
                <a:tc>
                  <a:txBody>
                    <a:bodyPr/>
                    <a:lstStyle/>
                    <a:p>
                      <a:r>
                        <a:rPr lang="de-DE" dirty="0" smtClean="0">
                          <a:latin typeface="Arial" panose="020B0604020202020204" pitchFamily="34" charset="0"/>
                          <a:cs typeface="Arial" panose="020B0604020202020204" pitchFamily="34" charset="0"/>
                        </a:rPr>
                        <a:t>a</a:t>
                      </a:r>
                      <a:endParaRPr lang="de-DE" dirty="0">
                        <a:latin typeface="Arial" panose="020B0604020202020204" pitchFamily="34" charset="0"/>
                        <a:cs typeface="Arial" panose="020B0604020202020204" pitchFamily="34" charset="0"/>
                      </a:endParaRPr>
                    </a:p>
                  </a:txBody>
                  <a:tcPr>
                    <a:lnR w="6350" cap="flat" cmpd="sng" algn="ctr">
                      <a:solidFill>
                        <a:prstClr val="white">
                          <a:lumMod val="50000"/>
                        </a:prstClr>
                      </a:solidFill>
                      <a:prstDash val="solid"/>
                      <a:round/>
                      <a:headEnd type="none" w="med" len="med"/>
                      <a:tailEnd type="none" w="med" len="med"/>
                    </a:lnR>
                    <a:lnT w="12700" cap="flat" cmpd="sng" algn="ctr">
                      <a:solidFill>
                        <a:srgbClr val="2E8EC8"/>
                      </a:solidFill>
                      <a:prstDash val="solid"/>
                      <a:round/>
                      <a:headEnd type="none" w="med" len="med"/>
                      <a:tailEnd type="none" w="med" len="med"/>
                    </a:lnT>
                    <a:lnB w="12700" cap="flat" cmpd="sng" algn="ctr">
                      <a:solidFill>
                        <a:srgbClr val="2E8EC8"/>
                      </a:solidFill>
                      <a:prstDash val="solid"/>
                      <a:round/>
                      <a:headEnd type="none" w="med" len="med"/>
                      <a:tailEnd type="none" w="med" len="med"/>
                    </a:lnB>
                    <a:solidFill>
                      <a:schemeClr val="bg1"/>
                    </a:solidFill>
                  </a:tcPr>
                </a:tc>
                <a:tc>
                  <a:txBody>
                    <a:bodyPr/>
                    <a:lstStyle/>
                    <a:p>
                      <a:pPr marL="285750" indent="-285750" algn="l" defTabSz="914400" rtl="0" eaLnBrk="1" latinLnBrk="0" hangingPunct="1">
                        <a:buClr>
                          <a:srgbClr val="CA261C"/>
                        </a:buClr>
                        <a:buFont typeface="Lucida Grande"/>
                        <a:buChar char="»"/>
                      </a:pPr>
                      <a:r>
                        <a:rPr lang="de-DE" dirty="0" smtClean="0">
                          <a:latin typeface="Arial" panose="020B0604020202020204" pitchFamily="34" charset="0"/>
                          <a:cs typeface="Arial" panose="020B0604020202020204" pitchFamily="34" charset="0"/>
                        </a:rPr>
                        <a:t>können Ursachen und Folgen der Französischen Revolution erklären. </a:t>
                      </a:r>
                      <a:r>
                        <a:rPr kumimoji="0" lang="de-CH" sz="1800" b="0" kern="1200" dirty="0" smtClean="0">
                          <a:solidFill>
                            <a:srgbClr val="FF0000"/>
                          </a:solidFill>
                          <a:effectLst/>
                          <a:latin typeface="+mn-lt"/>
                          <a:ea typeface="+mn-ea"/>
                          <a:cs typeface="+mn-cs"/>
                          <a:sym typeface="Symbol"/>
                        </a:rPr>
                        <a:t></a:t>
                      </a:r>
                      <a:r>
                        <a:rPr kumimoji="0" lang="de-CH" sz="1800" kern="1200" dirty="0" smtClean="0">
                          <a:solidFill>
                            <a:schemeClr val="tx1"/>
                          </a:solidFill>
                          <a:effectLst/>
                          <a:latin typeface="+mn-lt"/>
                          <a:ea typeface="+mn-ea"/>
                          <a:cs typeface="+mn-cs"/>
                          <a:sym typeface="Symbol"/>
                        </a:rPr>
                        <a:t> </a:t>
                      </a:r>
                      <a:r>
                        <a:rPr lang="de-DE" dirty="0" smtClean="0">
                          <a:latin typeface="Arial" panose="020B0604020202020204" pitchFamily="34" charset="0"/>
                          <a:cs typeface="Arial" panose="020B0604020202020204" pitchFamily="34" charset="0"/>
                        </a:rPr>
                        <a:t>Ständegesellschaft; Französische Revolution: Freiheit, Gleichheit</a:t>
                      </a:r>
                      <a:r>
                        <a:rPr kumimoji="0" lang="de-DE" sz="1800" kern="1200" dirty="0" smtClean="0">
                          <a:solidFill>
                            <a:schemeClr val="tx1"/>
                          </a:solidFill>
                          <a:latin typeface="Arial" panose="020B0604020202020204" pitchFamily="34" charset="0"/>
                          <a:ea typeface="+mn-ea"/>
                          <a:cs typeface="Arial" panose="020B0604020202020204" pitchFamily="34" charset="0"/>
                        </a:rPr>
                        <a:t>.</a:t>
                      </a:r>
                      <a:endParaRPr kumimoji="0" lang="de-DE" sz="180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prstClr val="white">
                          <a:lumMod val="50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2E8EC8"/>
                      </a:solidFill>
                      <a:prstDash val="solid"/>
                      <a:round/>
                      <a:headEnd type="none" w="med" len="med"/>
                      <a:tailEnd type="none" w="med" len="med"/>
                    </a:lnT>
                    <a:lnB w="12700" cap="flat" cmpd="sng" algn="ctr">
                      <a:solidFill>
                        <a:srgbClr val="2E8EC8"/>
                      </a:solidFill>
                      <a:prstDash val="solid"/>
                      <a:round/>
                      <a:headEnd type="none" w="med" len="med"/>
                      <a:tailEnd type="none" w="med" len="med"/>
                    </a:lnB>
                    <a:solidFill>
                      <a:schemeClr val="bg1"/>
                    </a:solidFill>
                  </a:tcPr>
                </a:tc>
              </a:tr>
              <a:tr h="400870">
                <a:tc>
                  <a:txBody>
                    <a:bodyPr/>
                    <a:lstStyle/>
                    <a:p>
                      <a:endParaRPr lang="de-DE" dirty="0"/>
                    </a:p>
                  </a:txBody>
                  <a:tcPr>
                    <a:lnL w="12700" cap="flat" cmpd="sng" algn="ctr">
                      <a:solidFill>
                        <a:prstClr val="white">
                          <a:lumMod val="85000"/>
                        </a:prstClr>
                      </a:solidFill>
                      <a:prstDash val="solid"/>
                      <a:round/>
                      <a:headEnd type="none" w="med" len="med"/>
                      <a:tailEnd type="none" w="med" len="med"/>
                    </a:lnL>
                    <a:lnT w="3175" cap="flat" cmpd="sng" algn="ctr">
                      <a:solidFill>
                        <a:srgbClr val="EEA600"/>
                      </a:solidFill>
                      <a:prstDash val="solid"/>
                      <a:round/>
                      <a:headEnd type="none" w="med" len="med"/>
                      <a:tailEnd type="none" w="med" len="med"/>
                    </a:lnT>
                    <a:lnB w="3175" cap="flat" cmpd="sng" algn="ctr">
                      <a:solidFill>
                        <a:srgbClr val="EEA600"/>
                      </a:solidFill>
                      <a:prstDash val="solid"/>
                      <a:round/>
                      <a:headEnd type="none" w="med" len="med"/>
                      <a:tailEnd type="none" w="med" len="med"/>
                    </a:lnB>
                    <a:solidFill>
                      <a:srgbClr val="A2C31B"/>
                    </a:solidFill>
                  </a:tcPr>
                </a:tc>
                <a:tc>
                  <a:txBody>
                    <a:bodyPr/>
                    <a:lstStyle/>
                    <a:p>
                      <a:r>
                        <a:rPr lang="de-DE" dirty="0" smtClean="0">
                          <a:latin typeface="Arial" panose="020B0604020202020204" pitchFamily="34" charset="0"/>
                          <a:cs typeface="Arial" panose="020B0604020202020204" pitchFamily="34" charset="0"/>
                        </a:rPr>
                        <a:t>b</a:t>
                      </a:r>
                      <a:endParaRPr lang="de-DE" dirty="0">
                        <a:latin typeface="Arial" panose="020B0604020202020204" pitchFamily="34" charset="0"/>
                        <a:cs typeface="Arial" panose="020B0604020202020204" pitchFamily="34" charset="0"/>
                      </a:endParaRPr>
                    </a:p>
                  </a:txBody>
                  <a:tcPr>
                    <a:lnR w="6350" cap="flat" cmpd="sng" algn="ctr">
                      <a:solidFill>
                        <a:prstClr val="white">
                          <a:lumMod val="50000"/>
                        </a:prstClr>
                      </a:solidFill>
                      <a:prstDash val="solid"/>
                      <a:round/>
                      <a:headEnd type="none" w="med" len="med"/>
                      <a:tailEnd type="none" w="med" len="med"/>
                    </a:lnR>
                    <a:lnT w="12700" cap="flat" cmpd="sng" algn="ctr">
                      <a:solidFill>
                        <a:srgbClr val="2E8EC8"/>
                      </a:solidFill>
                      <a:prstDash val="solid"/>
                      <a:round/>
                      <a:headEnd type="none" w="med" len="med"/>
                      <a:tailEnd type="none" w="med" len="med"/>
                    </a:lnT>
                    <a:lnB w="12700" cap="flat" cmpd="sng" algn="ctr">
                      <a:solidFill>
                        <a:srgbClr val="2E8EC8"/>
                      </a:solidFill>
                      <a:prstDash val="solid"/>
                      <a:round/>
                      <a:headEnd type="none" w="med" len="med"/>
                      <a:tailEnd type="none" w="med" len="med"/>
                    </a:lnB>
                    <a:solidFill>
                      <a:schemeClr val="bg1"/>
                    </a:solidFill>
                  </a:tcPr>
                </a:tc>
                <a:tc>
                  <a:txBody>
                    <a:bodyPr/>
                    <a:lstStyle/>
                    <a:p>
                      <a:pPr marL="285750" indent="-285750" algn="l" defTabSz="914400" rtl="0" eaLnBrk="1" latinLnBrk="0" hangingPunct="1">
                        <a:buClr>
                          <a:srgbClr val="CA261C"/>
                        </a:buClr>
                        <a:buFont typeface="Lucida Grande"/>
                        <a:buChar char="»"/>
                      </a:pPr>
                      <a:r>
                        <a:rPr lang="de-DE" dirty="0" smtClean="0">
                          <a:latin typeface="Arial" panose="020B0604020202020204" pitchFamily="34" charset="0"/>
                          <a:cs typeface="Arial" panose="020B0604020202020204" pitchFamily="34" charset="0"/>
                        </a:rPr>
                        <a:t>können zu einem Aspekt der Industrialisierung verschiedene Informationen finden und miteinander vergleichen (z.B. ein Bild, eine Textquelle und ein Erlebnisbericht zur Dampfmaschine). </a:t>
                      </a:r>
                      <a:br>
                        <a:rPr lang="de-DE" dirty="0" smtClean="0">
                          <a:latin typeface="Arial" panose="020B0604020202020204" pitchFamily="34" charset="0"/>
                          <a:cs typeface="Arial" panose="020B0604020202020204" pitchFamily="34" charset="0"/>
                        </a:rPr>
                      </a:br>
                      <a:r>
                        <a:rPr kumimoji="0" lang="de-CH" sz="1800" b="0" kern="1200" dirty="0" smtClean="0">
                          <a:solidFill>
                            <a:srgbClr val="FF0000"/>
                          </a:solidFill>
                          <a:effectLst/>
                          <a:latin typeface="+mn-lt"/>
                          <a:ea typeface="+mn-ea"/>
                          <a:cs typeface="+mn-cs"/>
                          <a:sym typeface="Symbol"/>
                        </a:rPr>
                        <a:t> </a:t>
                      </a:r>
                      <a:r>
                        <a:rPr lang="de-DE" dirty="0" smtClean="0">
                          <a:latin typeface="Arial" panose="020B0604020202020204" pitchFamily="34" charset="0"/>
                          <a:cs typeface="Arial" panose="020B0604020202020204" pitchFamily="34" charset="0"/>
                        </a:rPr>
                        <a:t>Industrialisierung, Soziale Frage, Kinderarbeit</a:t>
                      </a:r>
                      <a:endParaRPr kumimoji="0" lang="de-DE" sz="180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prstClr val="white">
                          <a:lumMod val="50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2E8EC8"/>
                      </a:solidFill>
                      <a:prstDash val="solid"/>
                      <a:round/>
                      <a:headEnd type="none" w="med" len="med"/>
                      <a:tailEnd type="none" w="med" len="med"/>
                    </a:lnT>
                    <a:lnB w="12700" cap="flat" cmpd="sng" algn="ctr">
                      <a:solidFill>
                        <a:srgbClr val="2E8EC8"/>
                      </a:solidFill>
                      <a:prstDash val="solid"/>
                      <a:round/>
                      <a:headEnd type="none" w="med" len="med"/>
                      <a:tailEnd type="none" w="med" len="med"/>
                    </a:lnB>
                    <a:solidFill>
                      <a:schemeClr val="bg1"/>
                    </a:solidFill>
                  </a:tcPr>
                </a:tc>
              </a:tr>
              <a:tr h="400870">
                <a:tc>
                  <a:txBody>
                    <a:bodyPr/>
                    <a:lstStyle/>
                    <a:p>
                      <a:endParaRPr lang="de-DE" dirty="0"/>
                    </a:p>
                  </a:txBody>
                  <a:tcPr>
                    <a:lnL w="12700" cap="flat" cmpd="sng" algn="ctr">
                      <a:solidFill>
                        <a:prstClr val="white">
                          <a:lumMod val="85000"/>
                        </a:prstClr>
                      </a:solidFill>
                      <a:prstDash val="solid"/>
                      <a:round/>
                      <a:headEnd type="none" w="med" len="med"/>
                      <a:tailEnd type="none" w="med" len="med"/>
                    </a:lnL>
                    <a:lnT w="3175" cap="flat" cmpd="sng" algn="ctr">
                      <a:solidFill>
                        <a:srgbClr val="EEA600"/>
                      </a:solidFill>
                      <a:prstDash val="solid"/>
                      <a:round/>
                      <a:headEnd type="none" w="med" len="med"/>
                      <a:tailEnd type="none" w="med" len="med"/>
                    </a:lnT>
                    <a:lnB w="12700" cap="flat" cmpd="sng" algn="ctr">
                      <a:solidFill>
                        <a:srgbClr val="A2C31B"/>
                      </a:solidFill>
                      <a:prstDash val="solid"/>
                      <a:round/>
                      <a:headEnd type="none" w="med" len="med"/>
                      <a:tailEnd type="none" w="med" len="med"/>
                    </a:lnB>
                    <a:solidFill>
                      <a:srgbClr val="A2C31B"/>
                    </a:solidFill>
                  </a:tcPr>
                </a:tc>
                <a:tc>
                  <a:txBody>
                    <a:bodyPr/>
                    <a:lstStyle/>
                    <a:p>
                      <a:r>
                        <a:rPr lang="de-DE" dirty="0" smtClean="0">
                          <a:latin typeface="Arial" panose="020B0604020202020204" pitchFamily="34" charset="0"/>
                          <a:cs typeface="Arial" panose="020B0604020202020204" pitchFamily="34" charset="0"/>
                        </a:rPr>
                        <a:t>c</a:t>
                      </a:r>
                      <a:endParaRPr lang="de-DE" dirty="0">
                        <a:latin typeface="Arial" panose="020B0604020202020204" pitchFamily="34" charset="0"/>
                        <a:cs typeface="Arial" panose="020B0604020202020204" pitchFamily="34" charset="0"/>
                      </a:endParaRPr>
                    </a:p>
                  </a:txBody>
                  <a:tcPr>
                    <a:lnR w="6350" cap="flat" cmpd="sng" algn="ctr">
                      <a:solidFill>
                        <a:prstClr val="white">
                          <a:lumMod val="50000"/>
                        </a:prstClr>
                      </a:solidFill>
                      <a:prstDash val="solid"/>
                      <a:round/>
                      <a:headEnd type="none" w="med" len="med"/>
                      <a:tailEnd type="none" w="med" len="med"/>
                    </a:lnR>
                    <a:lnT w="12700" cap="flat" cmpd="sng" algn="ctr">
                      <a:solidFill>
                        <a:srgbClr val="2E8EC8"/>
                      </a:solidFill>
                      <a:prstDash val="solid"/>
                      <a:round/>
                      <a:headEnd type="none" w="med" len="med"/>
                      <a:tailEnd type="none" w="med" len="med"/>
                    </a:lnT>
                    <a:lnB w="12700" cap="flat" cmpd="sng" algn="ctr">
                      <a:solidFill>
                        <a:srgbClr val="A2C31B"/>
                      </a:solidFill>
                      <a:prstDash val="solid"/>
                      <a:round/>
                      <a:headEnd type="none" w="med" len="med"/>
                      <a:tailEnd type="none" w="med" len="med"/>
                    </a:lnB>
                    <a:solidFill>
                      <a:schemeClr val="bg1"/>
                    </a:solidFill>
                  </a:tcPr>
                </a:tc>
                <a:tc>
                  <a:txBody>
                    <a:bodyPr/>
                    <a:lstStyle/>
                    <a:p>
                      <a:pPr marL="285750" indent="-285750" algn="l" defTabSz="914400" rtl="0" eaLnBrk="1" latinLnBrk="0" hangingPunct="1">
                        <a:buClr>
                          <a:srgbClr val="CA261C"/>
                        </a:buClr>
                        <a:buFont typeface="Lucida Grande"/>
                        <a:buChar char="»"/>
                      </a:pPr>
                      <a:r>
                        <a:rPr lang="de-DE" dirty="0" smtClean="0">
                          <a:latin typeface="Arial" panose="020B0604020202020204" pitchFamily="34" charset="0"/>
                          <a:cs typeface="Arial" panose="020B0604020202020204" pitchFamily="34" charset="0"/>
                        </a:rPr>
                        <a:t>können mit vorgegebenen Materialien eine kurze, historisch sachgerechte Geschichte zum 19. Jahrhundert erzählen. </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 </a:t>
                      </a:r>
                      <a:r>
                        <a:rPr kumimoji="0" lang="de-CH" sz="1800" b="0" kern="1200" dirty="0" smtClean="0">
                          <a:solidFill>
                            <a:srgbClr val="FF0000"/>
                          </a:solidFill>
                          <a:effectLst/>
                          <a:latin typeface="+mn-lt"/>
                          <a:ea typeface="+mn-ea"/>
                          <a:cs typeface="+mn-cs"/>
                          <a:sym typeface="Symbol"/>
                        </a:rPr>
                        <a:t></a:t>
                      </a:r>
                      <a:r>
                        <a:rPr kumimoji="0" lang="de-CH" sz="1800" kern="1200" dirty="0" smtClean="0">
                          <a:solidFill>
                            <a:schemeClr val="tx1"/>
                          </a:solidFill>
                          <a:effectLst/>
                          <a:latin typeface="+mn-lt"/>
                          <a:ea typeface="+mn-ea"/>
                          <a:cs typeface="+mn-cs"/>
                          <a:sym typeface="Symbol"/>
                        </a:rPr>
                        <a:t> </a:t>
                      </a:r>
                      <a:r>
                        <a:rPr lang="de-DE" dirty="0" smtClean="0">
                          <a:latin typeface="Arial" panose="020B0604020202020204" pitchFamily="34" charset="0"/>
                          <a:cs typeface="Arial" panose="020B0604020202020204" pitchFamily="34" charset="0"/>
                        </a:rPr>
                        <a:t>Imperialismus, Kolonialismus, Nationalismus</a:t>
                      </a:r>
                      <a:endParaRPr kumimoji="0" lang="de-DE" sz="1800" kern="120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prstClr val="white">
                          <a:lumMod val="50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solidFill>
                        <a:srgbClr val="2E8EC8"/>
                      </a:solidFill>
                      <a:prstDash val="solid"/>
                      <a:round/>
                      <a:headEnd type="none" w="med" len="med"/>
                      <a:tailEnd type="none" w="med" len="med"/>
                    </a:lnT>
                    <a:lnB w="12700" cap="flat" cmpd="sng" algn="ctr">
                      <a:solidFill>
                        <a:srgbClr val="A2C31B"/>
                      </a:solidFill>
                      <a:prstDash val="solid"/>
                      <a:round/>
                      <a:headEnd type="none" w="med" len="med"/>
                      <a:tailEnd type="none" w="med" len="med"/>
                    </a:lnB>
                    <a:solidFill>
                      <a:schemeClr val="bg1">
                        <a:lumMod val="85000"/>
                      </a:schemeClr>
                    </a:solidFill>
                  </a:tcPr>
                </a:tc>
              </a:tr>
            </a:tbl>
          </a:graphicData>
        </a:graphic>
      </p:graphicFrame>
      <p:sp>
        <p:nvSpPr>
          <p:cNvPr id="5" name="Titel 1"/>
          <p:cNvSpPr>
            <a:spLocks noGrp="1"/>
          </p:cNvSpPr>
          <p:nvPr>
            <p:ph type="title"/>
          </p:nvPr>
        </p:nvSpPr>
        <p:spPr>
          <a:xfrm>
            <a:off x="540000" y="360000"/>
            <a:ext cx="8202602" cy="400110"/>
          </a:xfrm>
        </p:spPr>
        <p:txBody>
          <a:bodyPr/>
          <a:lstStyle/>
          <a:p>
            <a:r>
              <a:rPr lang="de-CH" dirty="0" smtClean="0">
                <a:solidFill>
                  <a:srgbClr val="0070C0"/>
                </a:solidFill>
              </a:rPr>
              <a:t>Verbindliche Inhalte</a:t>
            </a:r>
            <a:endParaRPr lang="de-CH" dirty="0">
              <a:solidFill>
                <a:srgbClr val="0070C0"/>
              </a:solidFill>
            </a:endParaRPr>
          </a:p>
        </p:txBody>
      </p:sp>
      <p:sp>
        <p:nvSpPr>
          <p:cNvPr id="4"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21</a:t>
            </a:fld>
            <a:endParaRPr lang="de-CH" dirty="0"/>
          </a:p>
        </p:txBody>
      </p:sp>
    </p:spTree>
    <p:extLst>
      <p:ext uri="{BB962C8B-B14F-4D97-AF65-F5344CB8AC3E}">
        <p14:creationId xmlns:p14="http://schemas.microsoft.com/office/powerpoint/2010/main" val="3750811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8202602" cy="400110"/>
          </a:xfrm>
        </p:spPr>
        <p:txBody>
          <a:bodyPr/>
          <a:lstStyle/>
          <a:p>
            <a:r>
              <a:rPr lang="de-CH" dirty="0" smtClean="0">
                <a:solidFill>
                  <a:srgbClr val="0070C0"/>
                </a:solidFill>
              </a:rPr>
              <a:t>Das bleibt gleich – das ist neu</a:t>
            </a:r>
            <a:endParaRPr lang="de-CH" dirty="0">
              <a:solidFill>
                <a:srgbClr val="0070C0"/>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46841540"/>
              </p:ext>
            </p:extLst>
          </p:nvPr>
        </p:nvGraphicFramePr>
        <p:xfrm>
          <a:off x="1403648" y="3645024"/>
          <a:ext cx="6096000" cy="23926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b="0" dirty="0" smtClean="0">
                          <a:solidFill>
                            <a:schemeClr val="tx1"/>
                          </a:solidFill>
                          <a:effectLst/>
                        </a:rPr>
                        <a:t>Fächer teilweise zu Fachbereichen zusammengefasst oder auch separat unterrichtet </a:t>
                      </a:r>
                      <a:endParaRPr lang="de-CH" sz="1800" b="0" dirty="0" smtClean="0">
                        <a:solidFill>
                          <a:schemeClr val="tx1"/>
                        </a:solidFill>
                        <a:effectLst/>
                        <a:latin typeface="+mn-lt"/>
                        <a:ea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smtClean="0">
                          <a:effectLst/>
                        </a:rPr>
                        <a:t>3 Zyklen: (KG &amp; 1./2. Primar/ 3. – 6. Primar / Oberstufe)</a:t>
                      </a:r>
                      <a:endParaRPr lang="de-CH" sz="1800" dirty="0" smtClean="0">
                        <a:effectLst/>
                        <a:latin typeface="+mn-lt"/>
                        <a:ea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smtClean="0">
                          <a:effectLst/>
                        </a:rPr>
                        <a:t>Stärker gewichtet: "Medien und Informatik", "Berufliche Orientierung" und "Technik"</a:t>
                      </a:r>
                      <a:endParaRPr lang="de-CH" sz="1800" dirty="0" smtClean="0">
                        <a:effectLst/>
                        <a:latin typeface="+mn-lt"/>
                        <a:ea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smtClean="0">
                          <a:effectLst/>
                        </a:rPr>
                        <a:t>"Wirtschaft, Arbeit, Haushalt" neuer Schwerpunkt </a:t>
                      </a:r>
                      <a:endParaRPr lang="de-CH" sz="1800" dirty="0" smtClean="0">
                        <a:effectLst/>
                        <a:latin typeface="+mn-lt"/>
                        <a:ea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smtClean="0">
                          <a:effectLst/>
                        </a:rPr>
                        <a:t>"Politische Bildung" verbindlich verankert</a:t>
                      </a:r>
                      <a:endParaRPr lang="de-CH" sz="1800" dirty="0" smtClean="0">
                        <a:effectLst/>
                        <a:latin typeface="+mn-lt"/>
                        <a:ea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3" name="Rechteck 12"/>
          <p:cNvSpPr/>
          <p:nvPr/>
        </p:nvSpPr>
        <p:spPr>
          <a:xfrm>
            <a:off x="608634" y="3645024"/>
            <a:ext cx="574905" cy="2354955"/>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p:cNvSpPr/>
          <p:nvPr/>
        </p:nvSpPr>
        <p:spPr>
          <a:xfrm rot="16200000">
            <a:off x="429410" y="4591667"/>
            <a:ext cx="933351" cy="461665"/>
          </a:xfrm>
          <a:prstGeom prst="rect">
            <a:avLst/>
          </a:prstGeom>
        </p:spPr>
        <p:txBody>
          <a:bodyPr wrap="square">
            <a:spAutoFit/>
          </a:bodyPr>
          <a:lstStyle/>
          <a:p>
            <a:r>
              <a:rPr lang="en-US" sz="2400" b="1" dirty="0" err="1" smtClean="0"/>
              <a:t>Neu</a:t>
            </a:r>
            <a:endParaRPr lang="de-CH" sz="2400" b="1" dirty="0"/>
          </a:p>
        </p:txBody>
      </p:sp>
      <p:sp>
        <p:nvSpPr>
          <p:cNvPr id="14" name="Rechteck 13"/>
          <p:cNvSpPr/>
          <p:nvPr/>
        </p:nvSpPr>
        <p:spPr>
          <a:xfrm>
            <a:off x="611560" y="1196751"/>
            <a:ext cx="533675" cy="2088233"/>
          </a:xfrm>
          <a:prstGeom prst="rect">
            <a:avLst/>
          </a:prstGeom>
          <a:solidFill>
            <a:schemeClr val="accent2"/>
          </a:solidFill>
          <a:ln>
            <a:solidFill>
              <a:schemeClr val="accent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p:cNvSpPr/>
          <p:nvPr/>
        </p:nvSpPr>
        <p:spPr>
          <a:xfrm rot="16200000">
            <a:off x="322859" y="2030562"/>
            <a:ext cx="1039067" cy="461665"/>
          </a:xfrm>
          <a:prstGeom prst="rect">
            <a:avLst/>
          </a:prstGeom>
        </p:spPr>
        <p:txBody>
          <a:bodyPr wrap="none">
            <a:spAutoFit/>
          </a:bodyPr>
          <a:lstStyle/>
          <a:p>
            <a:r>
              <a:rPr lang="en-US" sz="2400" b="1" dirty="0" err="1" smtClean="0"/>
              <a:t>Bleibt</a:t>
            </a:r>
            <a:endParaRPr lang="de-CH" sz="2400" b="1" dirty="0"/>
          </a:p>
        </p:txBody>
      </p:sp>
      <p:graphicFrame>
        <p:nvGraphicFramePr>
          <p:cNvPr id="4" name="Tabelle 3"/>
          <p:cNvGraphicFramePr>
            <a:graphicFrameLocks noGrp="1"/>
          </p:cNvGraphicFramePr>
          <p:nvPr>
            <p:extLst>
              <p:ext uri="{D42A27DB-BD31-4B8C-83A1-F6EECF244321}">
                <p14:modId xmlns:p14="http://schemas.microsoft.com/office/powerpoint/2010/main" val="332371792"/>
              </p:ext>
            </p:extLst>
          </p:nvPr>
        </p:nvGraphicFramePr>
        <p:xfrm>
          <a:off x="1403648" y="1179147"/>
          <a:ext cx="6096000" cy="2123440"/>
        </p:xfrm>
        <a:graphic>
          <a:graphicData uri="http://schemas.openxmlformats.org/drawingml/2006/table">
            <a:tbl>
              <a:tblPr firstRow="1" bandRow="1">
                <a:solidFill>
                  <a:srgbClr val="C5E4F7"/>
                </a:solidFill>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err="1" smtClean="0">
                          <a:solidFill>
                            <a:schemeClr val="tx1"/>
                          </a:solidFill>
                          <a:effectLst/>
                        </a:rPr>
                        <a:t>rund</a:t>
                      </a:r>
                      <a:r>
                        <a:rPr lang="en-US" sz="1800" b="0" dirty="0" smtClean="0">
                          <a:solidFill>
                            <a:schemeClr val="tx1"/>
                          </a:solidFill>
                          <a:effectLst/>
                        </a:rPr>
                        <a:t> 80 % der </a:t>
                      </a:r>
                      <a:r>
                        <a:rPr lang="en-US" sz="1800" b="0" dirty="0" err="1" smtClean="0">
                          <a:solidFill>
                            <a:schemeClr val="tx1"/>
                          </a:solidFill>
                          <a:effectLst/>
                        </a:rPr>
                        <a:t>Ziele</a:t>
                      </a:r>
                      <a:r>
                        <a:rPr lang="en-US" sz="1800" b="0" baseline="0" dirty="0" smtClean="0">
                          <a:solidFill>
                            <a:schemeClr val="tx1"/>
                          </a:solidFill>
                          <a:effectLst/>
                        </a:rPr>
                        <a:t> und </a:t>
                      </a:r>
                      <a:r>
                        <a:rPr lang="en-US" sz="1800" b="0" dirty="0" err="1" smtClean="0">
                          <a:solidFill>
                            <a:schemeClr val="tx1"/>
                          </a:solidFill>
                          <a:effectLst/>
                        </a:rPr>
                        <a:t>Inhalte</a:t>
                      </a:r>
                      <a:r>
                        <a:rPr lang="en-US" sz="1800" b="0" dirty="0" smtClean="0">
                          <a:solidFill>
                            <a:schemeClr val="tx1"/>
                          </a:solidFill>
                          <a:effectLst/>
                        </a:rPr>
                        <a:t> </a:t>
                      </a:r>
                      <a:r>
                        <a:rPr lang="en-US" sz="1800" b="0" dirty="0" err="1" smtClean="0">
                          <a:solidFill>
                            <a:schemeClr val="tx1"/>
                          </a:solidFill>
                          <a:effectLst/>
                        </a:rPr>
                        <a:t>wie</a:t>
                      </a:r>
                      <a:r>
                        <a:rPr lang="en-US" sz="1800" b="0" dirty="0" smtClean="0">
                          <a:solidFill>
                            <a:schemeClr val="tx1"/>
                          </a:solidFill>
                          <a:effectLst/>
                        </a:rPr>
                        <a:t> </a:t>
                      </a:r>
                      <a:r>
                        <a:rPr lang="en-US" sz="1800" b="0" dirty="0" err="1" smtClean="0">
                          <a:solidFill>
                            <a:schemeClr val="tx1"/>
                          </a:solidFill>
                          <a:effectLst/>
                        </a:rPr>
                        <a:t>bisheriger</a:t>
                      </a:r>
                      <a:r>
                        <a:rPr lang="en-US" sz="1800" b="0" dirty="0" smtClean="0">
                          <a:solidFill>
                            <a:schemeClr val="tx1"/>
                          </a:solidFill>
                          <a:effectLst/>
                        </a:rPr>
                        <a:t> Lehrplan</a:t>
                      </a:r>
                      <a:endParaRPr lang="de-CH" sz="1800" b="0" dirty="0" smtClean="0">
                        <a:solidFill>
                          <a:schemeClr val="tx1"/>
                        </a:solidFill>
                        <a:effectLst/>
                        <a:latin typeface="+mn-lt"/>
                        <a:ea typeface="Calibri"/>
                      </a:endParaRPr>
                    </a:p>
                  </a:txBody>
                  <a:tcPr>
                    <a:solidFill>
                      <a:schemeClr val="accent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smtClean="0">
                          <a:solidFill>
                            <a:schemeClr val="tx1"/>
                          </a:solidFill>
                          <a:effectLst/>
                        </a:rPr>
                        <a:t>Wissen + Können in allen Fächern und Fachbereichen</a:t>
                      </a:r>
                      <a:endParaRPr lang="de-CH" sz="1800" dirty="0" smtClean="0">
                        <a:solidFill>
                          <a:schemeClr val="tx1"/>
                        </a:solidFill>
                        <a:effectLst/>
                        <a:latin typeface="+mn-lt"/>
                        <a:ea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effectLst/>
                        </a:rPr>
                        <a:t>Verschiedene</a:t>
                      </a:r>
                      <a:r>
                        <a:rPr lang="en-US" sz="1800" dirty="0" smtClean="0">
                          <a:solidFill>
                            <a:schemeClr val="tx1"/>
                          </a:solidFill>
                          <a:effectLst/>
                        </a:rPr>
                        <a:t> </a:t>
                      </a:r>
                      <a:r>
                        <a:rPr lang="en-US" sz="1800" dirty="0" err="1" smtClean="0">
                          <a:solidFill>
                            <a:schemeClr val="tx1"/>
                          </a:solidFill>
                          <a:effectLst/>
                        </a:rPr>
                        <a:t>Leistungsansprüche</a:t>
                      </a:r>
                      <a:endParaRPr lang="de-CH" sz="1800" dirty="0" smtClean="0">
                        <a:solidFill>
                          <a:schemeClr val="tx1"/>
                        </a:solidFill>
                        <a:effectLst/>
                        <a:latin typeface="+mn-lt"/>
                        <a:ea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chemeClr val="tx1"/>
                          </a:solidFill>
                          <a:effectLst/>
                        </a:rPr>
                        <a:t>Methodenfreiheit</a:t>
                      </a:r>
                      <a:r>
                        <a:rPr lang="en-US" sz="1800" dirty="0" smtClean="0">
                          <a:solidFill>
                            <a:schemeClr val="tx1"/>
                          </a:solidFill>
                          <a:effectLst/>
                        </a:rPr>
                        <a:t> der </a:t>
                      </a:r>
                      <a:r>
                        <a:rPr lang="en-US" sz="1800" dirty="0" err="1" smtClean="0">
                          <a:solidFill>
                            <a:schemeClr val="tx1"/>
                          </a:solidFill>
                          <a:effectLst/>
                        </a:rPr>
                        <a:t>Lehrpersonen</a:t>
                      </a:r>
                      <a:endParaRPr lang="en-US" sz="1800" dirty="0" smtClean="0">
                        <a:solidFill>
                          <a:schemeClr val="tx1"/>
                        </a:solidFill>
                        <a:effectLst/>
                      </a:endParaRPr>
                    </a:p>
                  </a:txBody>
                  <a:tcPr/>
                </a:tc>
              </a:tr>
              <a:tr h="370840">
                <a:tc>
                  <a:txBody>
                    <a:bodyPr/>
                    <a:lstStyle/>
                    <a:p>
                      <a:r>
                        <a:rPr lang="de-CH" sz="1800" dirty="0" smtClean="0">
                          <a:solidFill>
                            <a:schemeClr val="tx1"/>
                          </a:solidFill>
                          <a:effectLst/>
                          <a:latin typeface="+mn-lt"/>
                          <a:ea typeface="Calibri"/>
                        </a:rPr>
                        <a:t>Mit den </a:t>
                      </a:r>
                      <a:r>
                        <a:rPr lang="de-CH" sz="1800" baseline="0" dirty="0" smtClean="0">
                          <a:solidFill>
                            <a:schemeClr val="tx1"/>
                          </a:solidFill>
                          <a:effectLst/>
                          <a:latin typeface="+mn-lt"/>
                          <a:ea typeface="Calibri"/>
                        </a:rPr>
                        <a:t>Lehrmitteln werden die Ziele und Inhalte im Unterricht in erster Linie umgesetzt</a:t>
                      </a:r>
                      <a:endParaRPr lang="de-CH" dirty="0"/>
                    </a:p>
                  </a:txBody>
                  <a:tcPr/>
                </a:tc>
              </a:tr>
            </a:tbl>
          </a:graphicData>
        </a:graphic>
      </p:graphicFrame>
    </p:spTree>
    <p:extLst>
      <p:ext uri="{BB962C8B-B14F-4D97-AF65-F5344CB8AC3E}">
        <p14:creationId xmlns:p14="http://schemas.microsoft.com/office/powerpoint/2010/main" val="894918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8" descr="bg-titelfolie-pp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1773238"/>
            <a:ext cx="82423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3136" b="26434"/>
          <a:stretch/>
        </p:blipFill>
        <p:spPr bwMode="auto">
          <a:xfrm>
            <a:off x="7032" y="1773239"/>
            <a:ext cx="8280920" cy="417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40000" y="360000"/>
            <a:ext cx="8202602" cy="400110"/>
          </a:xfrm>
        </p:spPr>
        <p:txBody>
          <a:bodyPr/>
          <a:lstStyle/>
          <a:p>
            <a:r>
              <a:rPr lang="de-CH" dirty="0" smtClean="0">
                <a:solidFill>
                  <a:srgbClr val="0070C0"/>
                </a:solidFill>
              </a:rPr>
              <a:t>Konzeption, Aufbau und Vergleich mit dem </a:t>
            </a:r>
            <a:r>
              <a:rPr lang="de-CH" dirty="0" err="1" smtClean="0">
                <a:solidFill>
                  <a:srgbClr val="0070C0"/>
                </a:solidFill>
              </a:rPr>
              <a:t>Lp</a:t>
            </a:r>
            <a:r>
              <a:rPr lang="de-CH" dirty="0" smtClean="0">
                <a:solidFill>
                  <a:srgbClr val="0070C0"/>
                </a:solidFill>
              </a:rPr>
              <a:t> AG</a:t>
            </a:r>
            <a:endParaRPr lang="de-CH" dirty="0">
              <a:solidFill>
                <a:srgbClr val="0070C0"/>
              </a:solidFill>
            </a:endParaRPr>
          </a:p>
        </p:txBody>
      </p:sp>
      <p:pic>
        <p:nvPicPr>
          <p:cNvPr id="1026" name="Picture 2" descr="C:\Users\nicole.wespi\AppData\Local\Microsoft\Windows\Temporary Internet Files\Content.Outlook\UP0CJCSF\schnipse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5736" y="1772816"/>
            <a:ext cx="1224136" cy="88409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9038" y="5899756"/>
            <a:ext cx="2172766" cy="215444"/>
          </a:xfrm>
          <a:prstGeom prst="rect">
            <a:avLst/>
          </a:prstGeom>
          <a:noFill/>
        </p:spPr>
        <p:txBody>
          <a:bodyPr wrap="square" rtlCol="0">
            <a:spAutoFit/>
          </a:bodyPr>
          <a:lstStyle/>
          <a:p>
            <a:r>
              <a:rPr lang="de-CH" sz="800" dirty="0" smtClean="0">
                <a:latin typeface="Arial" pitchFamily="34" charset="0"/>
                <a:cs typeface="Arial" pitchFamily="34" charset="0"/>
              </a:rPr>
              <a:t>Foto: </a:t>
            </a:r>
            <a:r>
              <a:rPr lang="de-CH" sz="800" dirty="0">
                <a:latin typeface="Arial" pitchFamily="34" charset="0"/>
                <a:cs typeface="Arial" pitchFamily="34" charset="0"/>
              </a:rPr>
              <a:t> Irina Tischenko/Hemera/Thinkstock</a:t>
            </a:r>
          </a:p>
        </p:txBody>
      </p:sp>
    </p:spTree>
    <p:extLst>
      <p:ext uri="{BB962C8B-B14F-4D97-AF65-F5344CB8AC3E}">
        <p14:creationId xmlns:p14="http://schemas.microsoft.com/office/powerpoint/2010/main" val="265349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88348" y="1016664"/>
            <a:ext cx="7848464" cy="5184576"/>
          </a:xfrm>
        </p:spPr>
        <p:txBody>
          <a:bodyPr/>
          <a:lstStyle/>
          <a:p>
            <a:pPr>
              <a:spcBef>
                <a:spcPts val="600"/>
              </a:spcBef>
              <a:buClr>
                <a:schemeClr val="accent4">
                  <a:lumMod val="75000"/>
                </a:schemeClr>
              </a:buClr>
              <a:buFont typeface="Arial" panose="020B0604020202020204" pitchFamily="34" charset="0"/>
              <a:buChar char="•"/>
            </a:pPr>
            <a:endParaRPr lang="de-CH" dirty="0"/>
          </a:p>
          <a:p>
            <a:pPr marL="0" indent="0">
              <a:buNone/>
            </a:pPr>
            <a:endParaRPr lang="de-CH" dirty="0"/>
          </a:p>
          <a:p>
            <a:endParaRPr lang="de-CH" dirty="0" smtClean="0"/>
          </a:p>
          <a:p>
            <a:endParaRPr lang="de-CH" dirty="0"/>
          </a:p>
          <a:p>
            <a:endParaRPr lang="de-CH" dirty="0" smtClean="0"/>
          </a:p>
          <a:p>
            <a:endParaRPr lang="de-CH" dirty="0"/>
          </a:p>
          <a:p>
            <a:endParaRPr lang="de-CH" dirty="0"/>
          </a:p>
        </p:txBody>
      </p:sp>
      <p:sp>
        <p:nvSpPr>
          <p:cNvPr id="5" name="Titel 1"/>
          <p:cNvSpPr txBox="1">
            <a:spLocks/>
          </p:cNvSpPr>
          <p:nvPr/>
        </p:nvSpPr>
        <p:spPr>
          <a:xfrm>
            <a:off x="540000" y="360000"/>
            <a:ext cx="7560000" cy="612000"/>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Font typeface="+mj-lt"/>
              <a:buNone/>
              <a:tabLst/>
              <a:defRPr sz="2700" b="1" kern="1200">
                <a:solidFill>
                  <a:srgbClr val="0096DF"/>
                </a:solidFill>
                <a:latin typeface="Arial" pitchFamily="34" charset="0"/>
                <a:ea typeface="+mj-ea"/>
                <a:cs typeface="Arial" pitchFamily="34" charset="0"/>
              </a:defRPr>
            </a:lvl1pPr>
          </a:lstStyle>
          <a:p>
            <a:r>
              <a:rPr lang="de-CH" dirty="0" smtClean="0">
                <a:solidFill>
                  <a:srgbClr val="0070C0"/>
                </a:solidFill>
              </a:rPr>
              <a:t>Umsetzung im Unterricht I </a:t>
            </a:r>
            <a:endParaRPr lang="de-CH" dirty="0">
              <a:solidFill>
                <a:srgbClr val="0070C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076" t="21260" r="23032" b="45669"/>
          <a:stretch/>
        </p:blipFill>
        <p:spPr bwMode="auto">
          <a:xfrm>
            <a:off x="395536" y="908718"/>
            <a:ext cx="8064896" cy="397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24</a:t>
            </a:fld>
            <a:endParaRPr lang="de-CH" dirty="0"/>
          </a:p>
        </p:txBody>
      </p:sp>
    </p:spTree>
    <p:extLst>
      <p:ext uri="{BB962C8B-B14F-4D97-AF65-F5344CB8AC3E}">
        <p14:creationId xmlns:p14="http://schemas.microsoft.com/office/powerpoint/2010/main" val="1202812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296" y="3505"/>
            <a:ext cx="9077207" cy="6362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25</a:t>
            </a:fld>
            <a:endParaRPr lang="de-CH" dirty="0"/>
          </a:p>
        </p:txBody>
      </p:sp>
    </p:spTree>
    <p:extLst>
      <p:ext uri="{BB962C8B-B14F-4D97-AF65-F5344CB8AC3E}">
        <p14:creationId xmlns:p14="http://schemas.microsoft.com/office/powerpoint/2010/main" val="3510110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4625"/>
            <a:ext cx="4536504" cy="676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51520" y="1052736"/>
            <a:ext cx="3672408" cy="2154436"/>
          </a:xfrm>
          <a:prstGeom prst="rect">
            <a:avLst/>
          </a:prstGeom>
          <a:noFill/>
        </p:spPr>
        <p:txBody>
          <a:bodyPr wrap="square" rtlCol="0">
            <a:spAutoFit/>
          </a:bodyPr>
          <a:lstStyle/>
          <a:p>
            <a:r>
              <a:rPr lang="de-CH" sz="1600" dirty="0" smtClean="0"/>
              <a:t>BO.2</a:t>
            </a:r>
          </a:p>
          <a:p>
            <a:r>
              <a:rPr lang="de-CH" sz="1600" dirty="0" smtClean="0"/>
              <a:t>Bildungswege, Berufs- und Arbeitswelt</a:t>
            </a:r>
          </a:p>
          <a:p>
            <a:endParaRPr lang="de-CH" sz="1600" dirty="0"/>
          </a:p>
          <a:p>
            <a:r>
              <a:rPr lang="de-CH" sz="1600" dirty="0" smtClean="0"/>
              <a:t>1. </a:t>
            </a:r>
          </a:p>
          <a:p>
            <a:r>
              <a:rPr lang="de-CH" sz="1400" dirty="0" smtClean="0"/>
              <a:t>Die Schülerinnen und Schüler können sich mit Hilfe von Informations- und Beratungsquellen einen Überblick über das schweizerische Bildungssystem verschaffen.</a:t>
            </a:r>
            <a:endParaRPr lang="de-CH" sz="1400" dirty="0"/>
          </a:p>
        </p:txBody>
      </p:sp>
      <p:sp>
        <p:nvSpPr>
          <p:cNvPr id="6" name="Titel 1"/>
          <p:cNvSpPr txBox="1">
            <a:spLocks/>
          </p:cNvSpPr>
          <p:nvPr/>
        </p:nvSpPr>
        <p:spPr>
          <a:xfrm>
            <a:off x="262528" y="260648"/>
            <a:ext cx="7560000" cy="612000"/>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Font typeface="+mj-lt"/>
              <a:buNone/>
              <a:tabLst/>
              <a:defRPr sz="2700" b="1" kern="1200">
                <a:solidFill>
                  <a:srgbClr val="0096DF"/>
                </a:solidFill>
                <a:latin typeface="Arial" pitchFamily="34" charset="0"/>
                <a:ea typeface="+mj-ea"/>
                <a:cs typeface="Arial" pitchFamily="34" charset="0"/>
              </a:defRPr>
            </a:lvl1pPr>
          </a:lstStyle>
          <a:p>
            <a:r>
              <a:rPr lang="de-CH" dirty="0" smtClean="0">
                <a:solidFill>
                  <a:srgbClr val="0070C0"/>
                </a:solidFill>
              </a:rPr>
              <a:t>Umsetzung im Unterricht II </a:t>
            </a:r>
            <a:endParaRPr lang="de-CH" dirty="0">
              <a:solidFill>
                <a:srgbClr val="0070C0"/>
              </a:solidFill>
            </a:endParaRPr>
          </a:p>
        </p:txBody>
      </p:sp>
      <p:sp>
        <p:nvSpPr>
          <p:cNvPr id="4" name="Rechteck 3"/>
          <p:cNvSpPr/>
          <p:nvPr/>
        </p:nvSpPr>
        <p:spPr>
          <a:xfrm>
            <a:off x="4139952" y="44625"/>
            <a:ext cx="648072" cy="288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42275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2" y="782985"/>
            <a:ext cx="6845980" cy="70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538511"/>
            <a:ext cx="7269778" cy="2754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66270" y="4893517"/>
            <a:ext cx="42862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5498" y="3429000"/>
            <a:ext cx="1642926" cy="2055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7020272" y="5445224"/>
            <a:ext cx="18002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5" name="Gerade Verbindung mit Pfeil 4"/>
          <p:cNvCxnSpPr/>
          <p:nvPr/>
        </p:nvCxnSpPr>
        <p:spPr>
          <a:xfrm>
            <a:off x="3707904" y="3212976"/>
            <a:ext cx="3312368" cy="24482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itel 1"/>
          <p:cNvSpPr txBox="1">
            <a:spLocks/>
          </p:cNvSpPr>
          <p:nvPr/>
        </p:nvSpPr>
        <p:spPr>
          <a:xfrm>
            <a:off x="172593" y="188640"/>
            <a:ext cx="7560000" cy="612000"/>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Font typeface="+mj-lt"/>
              <a:buNone/>
              <a:tabLst/>
              <a:defRPr sz="2700" b="1" kern="1200">
                <a:solidFill>
                  <a:srgbClr val="0096DF"/>
                </a:solidFill>
                <a:latin typeface="Arial" pitchFamily="34" charset="0"/>
                <a:ea typeface="+mj-ea"/>
                <a:cs typeface="Arial" pitchFamily="34" charset="0"/>
              </a:defRPr>
            </a:lvl1pPr>
          </a:lstStyle>
          <a:p>
            <a:r>
              <a:rPr lang="de-CH" dirty="0" smtClean="0">
                <a:solidFill>
                  <a:srgbClr val="0070C0"/>
                </a:solidFill>
              </a:rPr>
              <a:t>Umsetzung im Unterricht </a:t>
            </a:r>
            <a:r>
              <a:rPr lang="de-CH" dirty="0" err="1" smtClean="0">
                <a:solidFill>
                  <a:srgbClr val="0070C0"/>
                </a:solidFill>
              </a:rPr>
              <a:t>lll</a:t>
            </a:r>
            <a:endParaRPr lang="de-CH" dirty="0">
              <a:solidFill>
                <a:srgbClr val="0070C0"/>
              </a:solidFill>
            </a:endParaRPr>
          </a:p>
        </p:txBody>
      </p:sp>
    </p:spTree>
    <p:extLst>
      <p:ext uri="{BB962C8B-B14F-4D97-AF65-F5344CB8AC3E}">
        <p14:creationId xmlns:p14="http://schemas.microsoft.com/office/powerpoint/2010/main" val="417525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23528" y="1412776"/>
            <a:ext cx="7776864" cy="3456384"/>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Inhaltsplatzhalter 1"/>
          <p:cNvSpPr>
            <a:spLocks noGrp="1"/>
          </p:cNvSpPr>
          <p:nvPr>
            <p:ph idx="1"/>
          </p:nvPr>
        </p:nvSpPr>
        <p:spPr>
          <a:xfrm>
            <a:off x="539552" y="1412776"/>
            <a:ext cx="8229600" cy="3417698"/>
          </a:xfrm>
          <a:noFill/>
        </p:spPr>
        <p:txBody>
          <a:bodyPr/>
          <a:lstStyle/>
          <a:p>
            <a:pPr marL="0" indent="0">
              <a:buNone/>
            </a:pPr>
            <a:r>
              <a:rPr lang="de-DE" sz="2400" dirty="0" smtClean="0"/>
              <a:t>... </a:t>
            </a:r>
          </a:p>
          <a:p>
            <a:pPr marL="0" indent="0">
              <a:buNone/>
            </a:pPr>
            <a:r>
              <a:rPr lang="de-DE" sz="2400" dirty="0" smtClean="0"/>
              <a:t>können verschiedene Magnete untersuchen und das Verhalten beschreiben: </a:t>
            </a:r>
            <a:r>
              <a:rPr lang="de-DE" sz="2400" dirty="0" err="1" smtClean="0"/>
              <a:t>stossen</a:t>
            </a:r>
            <a:r>
              <a:rPr lang="de-DE" sz="2400" dirty="0" smtClean="0"/>
              <a:t> sich ab, ziehen sich an, nichts passiert. </a:t>
            </a:r>
            <a:endParaRPr lang="de-DE" sz="2400" dirty="0"/>
          </a:p>
        </p:txBody>
      </p:sp>
      <p:sp>
        <p:nvSpPr>
          <p:cNvPr id="7" name="Textfeld 6"/>
          <p:cNvSpPr txBox="1"/>
          <p:nvPr/>
        </p:nvSpPr>
        <p:spPr>
          <a:xfrm>
            <a:off x="462491" y="5621178"/>
            <a:ext cx="7355651" cy="707886"/>
          </a:xfrm>
          <a:prstGeom prst="rect">
            <a:avLst/>
          </a:prstGeom>
          <a:noFill/>
        </p:spPr>
        <p:txBody>
          <a:bodyPr wrap="square" rtlCol="0">
            <a:spAutoFit/>
          </a:bodyPr>
          <a:lstStyle/>
          <a:p>
            <a:r>
              <a:rPr lang="de-DE" sz="2000" dirty="0" smtClean="0"/>
              <a:t>Kindergarten/Unterstufe: spielerische Erfahrungen mit magnetischen Kräften</a:t>
            </a:r>
            <a:endParaRPr lang="de-DE" sz="2000" dirty="0"/>
          </a:p>
        </p:txBody>
      </p:sp>
      <p:sp>
        <p:nvSpPr>
          <p:cNvPr id="9" name="Rechteck 8"/>
          <p:cNvSpPr/>
          <p:nvPr/>
        </p:nvSpPr>
        <p:spPr>
          <a:xfrm>
            <a:off x="683568" y="899428"/>
            <a:ext cx="4572000" cy="369332"/>
          </a:xfrm>
          <a:prstGeom prst="rect">
            <a:avLst/>
          </a:prstGeom>
        </p:spPr>
        <p:txBody>
          <a:bodyPr>
            <a:spAutoFit/>
          </a:bodyPr>
          <a:lstStyle/>
          <a:p>
            <a:r>
              <a:rPr lang="de-DE" dirty="0"/>
              <a:t>Beispiel Lehrplan </a:t>
            </a:r>
            <a:r>
              <a:rPr lang="de-DE" dirty="0" smtClean="0"/>
              <a:t>21: Zyklus </a:t>
            </a:r>
            <a:r>
              <a:rPr lang="de-DE" dirty="0"/>
              <a:t>1 / NMG</a:t>
            </a:r>
          </a:p>
        </p:txBody>
      </p:sp>
      <p:pic>
        <p:nvPicPr>
          <p:cNvPr id="1026" name="Picture 2" descr="http://www.aec.at/center/files/2013/01/ket_magnetism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791" y="3356992"/>
            <a:ext cx="3674633" cy="2179867"/>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txBox="1">
            <a:spLocks/>
          </p:cNvSpPr>
          <p:nvPr/>
        </p:nvSpPr>
        <p:spPr>
          <a:xfrm>
            <a:off x="540000" y="360000"/>
            <a:ext cx="7560000" cy="612000"/>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Font typeface="+mj-lt"/>
              <a:buNone/>
              <a:tabLst/>
              <a:defRPr sz="2700" b="1" kern="1200">
                <a:solidFill>
                  <a:srgbClr val="0096DF"/>
                </a:solidFill>
                <a:latin typeface="Arial" pitchFamily="34" charset="0"/>
                <a:ea typeface="+mj-ea"/>
                <a:cs typeface="Arial" pitchFamily="34" charset="0"/>
              </a:defRPr>
            </a:lvl1pPr>
          </a:lstStyle>
          <a:p>
            <a:r>
              <a:rPr lang="de-CH" dirty="0" smtClean="0">
                <a:solidFill>
                  <a:srgbClr val="0070C0"/>
                </a:solidFill>
              </a:rPr>
              <a:t>Umsetzung im Unterricht IV </a:t>
            </a:r>
            <a:endParaRPr lang="de-CH" dirty="0">
              <a:solidFill>
                <a:srgbClr val="0070C0"/>
              </a:solidFill>
            </a:endParaRPr>
          </a:p>
        </p:txBody>
      </p:sp>
      <p:sp>
        <p:nvSpPr>
          <p:cNvPr id="10" name="Foliennummernplatzhalter 1"/>
          <p:cNvSpPr>
            <a:spLocks noGrp="1"/>
          </p:cNvSpPr>
          <p:nvPr>
            <p:ph type="sldNum" sz="quarter" idx="10"/>
            <p:custDataLst>
              <p:tags r:id="rId1"/>
            </p:custDataLst>
          </p:nvPr>
        </p:nvSpPr>
        <p:spPr>
          <a:xfrm>
            <a:off x="6588000" y="6525344"/>
            <a:ext cx="2133600" cy="300561"/>
          </a:xfrm>
        </p:spPr>
        <p:txBody>
          <a:bodyPr/>
          <a:lstStyle/>
          <a:p>
            <a:fld id="{7D5615F9-FF83-43FC-8FF3-D35B6D287C06}" type="slidenum">
              <a:rPr lang="de-CH" smtClean="0"/>
              <a:t>28</a:t>
            </a:fld>
            <a:endParaRPr lang="de-CH" dirty="0"/>
          </a:p>
        </p:txBody>
      </p:sp>
    </p:spTree>
    <p:extLst>
      <p:ext uri="{BB962C8B-B14F-4D97-AF65-F5344CB8AC3E}">
        <p14:creationId xmlns:p14="http://schemas.microsoft.com/office/powerpoint/2010/main" val="1942314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23528" y="1412776"/>
            <a:ext cx="7776864" cy="3456384"/>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Inhaltsplatzhalter 1"/>
          <p:cNvSpPr>
            <a:spLocks noGrp="1"/>
          </p:cNvSpPr>
          <p:nvPr>
            <p:ph idx="1"/>
          </p:nvPr>
        </p:nvSpPr>
        <p:spPr>
          <a:xfrm>
            <a:off x="457201" y="1412776"/>
            <a:ext cx="7643191" cy="3417698"/>
          </a:xfrm>
          <a:noFill/>
        </p:spPr>
        <p:txBody>
          <a:bodyPr/>
          <a:lstStyle/>
          <a:p>
            <a:pPr marL="0" indent="0">
              <a:buNone/>
            </a:pPr>
            <a:r>
              <a:rPr lang="de-DE" sz="2000" dirty="0" smtClean="0">
                <a:solidFill>
                  <a:srgbClr val="000000"/>
                </a:solidFill>
              </a:rPr>
              <a:t>... </a:t>
            </a:r>
          </a:p>
          <a:p>
            <a:pPr marL="0" indent="0">
              <a:buNone/>
            </a:pPr>
            <a:r>
              <a:rPr lang="de-DE" sz="2000" dirty="0" smtClean="0">
                <a:solidFill>
                  <a:srgbClr val="000000"/>
                </a:solidFill>
              </a:rPr>
              <a:t>können einfache Elektromagnete unter </a:t>
            </a:r>
            <a:r>
              <a:rPr lang="de-DE" sz="2000" dirty="0">
                <a:solidFill>
                  <a:srgbClr val="000000"/>
                </a:solidFill>
              </a:rPr>
              <a:t>Anleitung bauen und </a:t>
            </a:r>
            <a:r>
              <a:rPr lang="de-DE" sz="2000" dirty="0" smtClean="0">
                <a:solidFill>
                  <a:srgbClr val="000000"/>
                </a:solidFill>
              </a:rPr>
              <a:t>anwenden.</a:t>
            </a:r>
          </a:p>
          <a:p>
            <a:pPr marL="0" indent="0">
              <a:buNone/>
            </a:pPr>
            <a:endParaRPr lang="de-DE" sz="2000" dirty="0" smtClean="0">
              <a:solidFill>
                <a:srgbClr val="000000"/>
              </a:solidFill>
            </a:endParaRPr>
          </a:p>
          <a:p>
            <a:pPr marL="0" indent="0">
              <a:buNone/>
            </a:pPr>
            <a:r>
              <a:rPr lang="de-DE" sz="2000" dirty="0" smtClean="0">
                <a:solidFill>
                  <a:srgbClr val="000000"/>
                </a:solidFill>
              </a:rPr>
              <a:t>(</a:t>
            </a:r>
            <a:r>
              <a:rPr lang="de-DE" sz="2000" dirty="0">
                <a:solidFill>
                  <a:srgbClr val="000000"/>
                </a:solidFill>
              </a:rPr>
              <a:t>z.B. Schraube mit Draht umwickeln und an Batterie </a:t>
            </a:r>
            <a:r>
              <a:rPr lang="de-DE" sz="2000" dirty="0" err="1" smtClean="0">
                <a:solidFill>
                  <a:srgbClr val="000000"/>
                </a:solidFill>
              </a:rPr>
              <a:t>anschliessen</a:t>
            </a:r>
            <a:r>
              <a:rPr lang="de-DE" sz="2000" dirty="0" smtClean="0">
                <a:solidFill>
                  <a:srgbClr val="000000"/>
                </a:solidFill>
              </a:rPr>
              <a:t>).</a:t>
            </a:r>
          </a:p>
          <a:p>
            <a:pPr marL="0" indent="0">
              <a:buNone/>
            </a:pPr>
            <a:r>
              <a:rPr lang="de-DE" sz="2000" dirty="0">
                <a:solidFill>
                  <a:srgbClr val="000000"/>
                </a:solidFill>
              </a:rPr>
              <a:t> </a:t>
            </a:r>
            <a:r>
              <a:rPr lang="de-DE" sz="2000" dirty="0" smtClean="0">
                <a:solidFill>
                  <a:srgbClr val="000000"/>
                </a:solidFill>
              </a:rPr>
              <a:t>   Elektromagnet</a:t>
            </a:r>
            <a:endParaRPr lang="de-DE" sz="2000" dirty="0">
              <a:solidFill>
                <a:srgbClr val="000000"/>
              </a:solidFill>
            </a:endParaRPr>
          </a:p>
          <a:p>
            <a:pPr marL="0" indent="0">
              <a:buNone/>
            </a:pPr>
            <a:r>
              <a:rPr lang="de-DE" sz="2000" dirty="0" smtClean="0">
                <a:solidFill>
                  <a:srgbClr val="000000"/>
                </a:solidFill>
              </a:rPr>
              <a:t> </a:t>
            </a:r>
            <a:endParaRPr lang="de-DE" sz="2000" dirty="0">
              <a:solidFill>
                <a:srgbClr val="000000"/>
              </a:solidFill>
            </a:endParaRPr>
          </a:p>
        </p:txBody>
      </p:sp>
      <p:sp>
        <p:nvSpPr>
          <p:cNvPr id="6" name="Textfeld 5"/>
          <p:cNvSpPr txBox="1"/>
          <p:nvPr/>
        </p:nvSpPr>
        <p:spPr>
          <a:xfrm>
            <a:off x="457201" y="5703639"/>
            <a:ext cx="8174722" cy="400110"/>
          </a:xfrm>
          <a:prstGeom prst="rect">
            <a:avLst/>
          </a:prstGeom>
          <a:noFill/>
        </p:spPr>
        <p:txBody>
          <a:bodyPr wrap="square" rtlCol="0">
            <a:spAutoFit/>
          </a:bodyPr>
          <a:lstStyle/>
          <a:p>
            <a:r>
              <a:rPr lang="de-DE" sz="2000" dirty="0" smtClean="0"/>
              <a:t>Primarschule: </a:t>
            </a:r>
            <a:r>
              <a:rPr lang="de-DE" sz="2000" dirty="0"/>
              <a:t>e</a:t>
            </a:r>
            <a:r>
              <a:rPr lang="de-DE" sz="2000" dirty="0" smtClean="0"/>
              <a:t>rkennen und anwenden</a:t>
            </a:r>
            <a:endParaRPr lang="de-DE" sz="2000" dirty="0"/>
          </a:p>
        </p:txBody>
      </p:sp>
      <p:sp>
        <p:nvSpPr>
          <p:cNvPr id="10" name="Rechteck 9"/>
          <p:cNvSpPr/>
          <p:nvPr/>
        </p:nvSpPr>
        <p:spPr>
          <a:xfrm>
            <a:off x="683568" y="908720"/>
            <a:ext cx="4572000" cy="369332"/>
          </a:xfrm>
          <a:prstGeom prst="rect">
            <a:avLst/>
          </a:prstGeom>
        </p:spPr>
        <p:txBody>
          <a:bodyPr>
            <a:spAutoFit/>
          </a:bodyPr>
          <a:lstStyle/>
          <a:p>
            <a:r>
              <a:rPr lang="de-DE" dirty="0"/>
              <a:t>Beispiel Lehrplan </a:t>
            </a:r>
            <a:r>
              <a:rPr lang="de-DE" dirty="0" smtClean="0"/>
              <a:t>21: Zyklus 2 </a:t>
            </a:r>
            <a:r>
              <a:rPr lang="de-DE" dirty="0"/>
              <a:t>/ NMG</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530" y="3319463"/>
            <a:ext cx="200025" cy="219075"/>
          </a:xfrm>
          <a:prstGeom prst="rect">
            <a:avLst/>
          </a:prstGeom>
          <a:solidFill>
            <a:schemeClr val="accent4">
              <a:lumMod val="20000"/>
              <a:lumOff val="80000"/>
            </a:schemeClr>
          </a:solidFill>
          <a:ln>
            <a:noFill/>
          </a:ln>
        </p:spPr>
      </p:pic>
      <p:pic>
        <p:nvPicPr>
          <p:cNvPr id="2052" name="Picture 4" descr="http://user2.web-gear.com/spass-am-wochenende/IMG_0659.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332990"/>
            <a:ext cx="3600400" cy="2400266"/>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p:cNvSpPr txBox="1">
            <a:spLocks/>
          </p:cNvSpPr>
          <p:nvPr/>
        </p:nvSpPr>
        <p:spPr>
          <a:xfrm>
            <a:off x="540000" y="360000"/>
            <a:ext cx="7560000" cy="612000"/>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Font typeface="+mj-lt"/>
              <a:buNone/>
              <a:tabLst/>
              <a:defRPr sz="2700" b="1" kern="1200">
                <a:solidFill>
                  <a:srgbClr val="0096DF"/>
                </a:solidFill>
                <a:latin typeface="Arial" pitchFamily="34" charset="0"/>
                <a:ea typeface="+mj-ea"/>
                <a:cs typeface="Arial" pitchFamily="34" charset="0"/>
              </a:defRPr>
            </a:lvl1pPr>
          </a:lstStyle>
          <a:p>
            <a:r>
              <a:rPr lang="de-CH" dirty="0" smtClean="0">
                <a:solidFill>
                  <a:srgbClr val="0070C0"/>
                </a:solidFill>
              </a:rPr>
              <a:t>Umsetzung im Unterricht IV </a:t>
            </a:r>
            <a:endParaRPr lang="de-CH" dirty="0">
              <a:solidFill>
                <a:srgbClr val="0070C0"/>
              </a:solidFill>
            </a:endParaRPr>
          </a:p>
        </p:txBody>
      </p:sp>
      <p:sp>
        <p:nvSpPr>
          <p:cNvPr id="9" name="Foliennummernplatzhalter 1"/>
          <p:cNvSpPr>
            <a:spLocks noGrp="1"/>
          </p:cNvSpPr>
          <p:nvPr>
            <p:ph type="sldNum" sz="quarter" idx="10"/>
            <p:custDataLst>
              <p:tags r:id="rId1"/>
            </p:custDataLst>
          </p:nvPr>
        </p:nvSpPr>
        <p:spPr>
          <a:xfrm>
            <a:off x="6588000" y="6525344"/>
            <a:ext cx="2133600" cy="300561"/>
          </a:xfrm>
        </p:spPr>
        <p:txBody>
          <a:bodyPr/>
          <a:lstStyle/>
          <a:p>
            <a:fld id="{7D5615F9-FF83-43FC-8FF3-D35B6D287C06}" type="slidenum">
              <a:rPr lang="de-CH" smtClean="0"/>
              <a:t>29</a:t>
            </a:fld>
            <a:endParaRPr lang="de-CH" dirty="0"/>
          </a:p>
        </p:txBody>
      </p:sp>
    </p:spTree>
    <p:extLst>
      <p:ext uri="{BB962C8B-B14F-4D97-AF65-F5344CB8AC3E}">
        <p14:creationId xmlns:p14="http://schemas.microsoft.com/office/powerpoint/2010/main" val="14219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60000"/>
            <a:ext cx="7560000" cy="612000"/>
          </a:xfrm>
        </p:spPr>
        <p:txBody>
          <a:bodyPr/>
          <a:lstStyle/>
          <a:p>
            <a:r>
              <a:rPr lang="de-CH" dirty="0" smtClean="0">
                <a:solidFill>
                  <a:srgbClr val="0070C0"/>
                </a:solidFill>
              </a:rPr>
              <a:t>Ziele</a:t>
            </a:r>
            <a:endParaRPr lang="de-CH" dirty="0">
              <a:solidFill>
                <a:srgbClr val="0070C0"/>
              </a:solidFill>
            </a:endParaRPr>
          </a:p>
        </p:txBody>
      </p:sp>
      <p:sp>
        <p:nvSpPr>
          <p:cNvPr id="3" name="Inhaltsplatzhalter 2"/>
          <p:cNvSpPr>
            <a:spLocks noGrp="1"/>
          </p:cNvSpPr>
          <p:nvPr>
            <p:ph idx="1"/>
          </p:nvPr>
        </p:nvSpPr>
        <p:spPr>
          <a:xfrm>
            <a:off x="539552" y="1080000"/>
            <a:ext cx="8208912" cy="4464496"/>
          </a:xfrm>
        </p:spPr>
        <p:txBody>
          <a:bodyPr anchor="t" anchorCtr="0"/>
          <a:lstStyle/>
          <a:p>
            <a:pPr marL="0" indent="0">
              <a:buNone/>
            </a:pPr>
            <a:r>
              <a:rPr lang="de-CH" sz="1800" dirty="0" smtClean="0"/>
              <a:t>Sie…</a:t>
            </a:r>
          </a:p>
          <a:p>
            <a:pPr marL="0" indent="0">
              <a:buNone/>
            </a:pPr>
            <a:endParaRPr lang="de-CH" sz="1800" dirty="0" smtClean="0"/>
          </a:p>
          <a:p>
            <a:pPr marL="342900" lvl="1" indent="-342900">
              <a:spcAft>
                <a:spcPts val="1200"/>
              </a:spcAft>
              <a:buClr>
                <a:schemeClr val="tx2"/>
              </a:buClr>
              <a:buFont typeface="Arial"/>
              <a:buChar char="•"/>
              <a:defRPr/>
            </a:pPr>
            <a:r>
              <a:rPr lang="de-CH" sz="1800" dirty="0" smtClean="0">
                <a:latin typeface="Arial" pitchFamily="34" charset="0"/>
              </a:rPr>
              <a:t>lernen </a:t>
            </a:r>
            <a:r>
              <a:rPr lang="de-CH" sz="1800" dirty="0">
                <a:latin typeface="Arial" pitchFamily="34" charset="0"/>
              </a:rPr>
              <a:t>Aufbau und Struktur des Lehrplans 21 kennen </a:t>
            </a:r>
          </a:p>
          <a:p>
            <a:pPr marL="342900" lvl="1" indent="-342900">
              <a:spcAft>
                <a:spcPts val="1200"/>
              </a:spcAft>
              <a:buClr>
                <a:schemeClr val="tx2"/>
              </a:buClr>
              <a:buFont typeface="Arial"/>
              <a:buChar char="•"/>
              <a:defRPr/>
            </a:pPr>
            <a:r>
              <a:rPr lang="de-CH" sz="1800" dirty="0" smtClean="0">
                <a:latin typeface="Arial" pitchFamily="34" charset="0"/>
              </a:rPr>
              <a:t>erkennen </a:t>
            </a:r>
            <a:r>
              <a:rPr lang="de-CH" sz="1800" dirty="0">
                <a:latin typeface="Arial" pitchFamily="34" charset="0"/>
              </a:rPr>
              <a:t>Gemeinsamkeiten und Unterschiede zum heutigen </a:t>
            </a:r>
            <a:r>
              <a:rPr lang="de-CH" sz="1800" dirty="0" smtClean="0">
                <a:latin typeface="Arial" pitchFamily="34" charset="0"/>
              </a:rPr>
              <a:t>Lehrplan</a:t>
            </a:r>
          </a:p>
          <a:p>
            <a:pPr marL="342900" lvl="1" indent="-342900">
              <a:spcAft>
                <a:spcPts val="1200"/>
              </a:spcAft>
              <a:buClr>
                <a:schemeClr val="tx2"/>
              </a:buClr>
              <a:buFont typeface="Arial"/>
              <a:buChar char="•"/>
              <a:defRPr/>
            </a:pPr>
            <a:r>
              <a:rPr lang="de-CH" sz="1800" dirty="0" smtClean="0">
                <a:latin typeface="Arial" pitchFamily="34" charset="0"/>
              </a:rPr>
              <a:t>erhalten einige Beispiele zum Unterricht mit dem Lehrplan 21</a:t>
            </a:r>
          </a:p>
          <a:p>
            <a:pPr marL="342900" lvl="1" indent="-342900">
              <a:spcAft>
                <a:spcPts val="1200"/>
              </a:spcAft>
              <a:buClr>
                <a:schemeClr val="tx2"/>
              </a:buClr>
              <a:buFont typeface="Arial"/>
              <a:buChar char="•"/>
              <a:defRPr/>
            </a:pPr>
            <a:r>
              <a:rPr lang="de-CH" sz="1800" dirty="0">
                <a:latin typeface="Arial" pitchFamily="34" charset="0"/>
              </a:rPr>
              <a:t>erfahren, wie die Einführung des Lehrplans 21 im Kanton Aargau geplant ist</a:t>
            </a:r>
          </a:p>
          <a:p>
            <a:pPr marL="342900" lvl="1" indent="-342900">
              <a:spcAft>
                <a:spcPts val="1200"/>
              </a:spcAft>
              <a:buClr>
                <a:schemeClr val="tx2"/>
              </a:buClr>
              <a:buFont typeface="Arial"/>
              <a:buChar char="•"/>
              <a:defRPr/>
            </a:pPr>
            <a:r>
              <a:rPr lang="de-CH" sz="1800" dirty="0" smtClean="0">
                <a:latin typeface="Arial" pitchFamily="34" charset="0"/>
              </a:rPr>
              <a:t>erfahren, wie es um die Lehrmittel steht </a:t>
            </a:r>
          </a:p>
          <a:p>
            <a:pPr marL="342900" lvl="1" indent="-342900">
              <a:spcAft>
                <a:spcPts val="1200"/>
              </a:spcAft>
              <a:buClr>
                <a:schemeClr val="tx2"/>
              </a:buClr>
              <a:buFont typeface="Arial"/>
              <a:buChar char="•"/>
              <a:defRPr/>
            </a:pPr>
            <a:r>
              <a:rPr lang="de-CH" sz="1800" dirty="0" smtClean="0">
                <a:latin typeface="Arial" pitchFamily="34" charset="0"/>
              </a:rPr>
              <a:t>können in der Diskussion allfällige Fragen klären  </a:t>
            </a:r>
            <a:endParaRPr lang="de-CH" sz="1800" dirty="0">
              <a:latin typeface="Arial" pitchFamily="34" charset="0"/>
            </a:endParaRPr>
          </a:p>
          <a:p>
            <a:pPr marL="0" lvl="1" indent="0" defTabSz="914400">
              <a:spcBef>
                <a:spcPts val="600"/>
              </a:spcBef>
              <a:buClr>
                <a:schemeClr val="accent4">
                  <a:lumMod val="75000"/>
                </a:schemeClr>
              </a:buClr>
              <a:buNone/>
            </a:pPr>
            <a:endParaRPr lang="de-CH" sz="1800" dirty="0">
              <a:latin typeface="+mn-lt"/>
              <a:cs typeface="+mn-cs"/>
            </a:endParaRPr>
          </a:p>
        </p:txBody>
      </p:sp>
      <p:sp>
        <p:nvSpPr>
          <p:cNvPr id="4"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3</a:t>
            </a:fld>
            <a:endParaRPr lang="de-CH" dirty="0"/>
          </a:p>
        </p:txBody>
      </p:sp>
    </p:spTree>
    <p:extLst>
      <p:ext uri="{BB962C8B-B14F-4D97-AF65-F5344CB8AC3E}">
        <p14:creationId xmlns:p14="http://schemas.microsoft.com/office/powerpoint/2010/main" val="1297905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323528" y="1412776"/>
            <a:ext cx="7776864" cy="3456384"/>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Inhaltsplatzhalter 1"/>
          <p:cNvSpPr>
            <a:spLocks noGrp="1"/>
          </p:cNvSpPr>
          <p:nvPr>
            <p:ph idx="1"/>
          </p:nvPr>
        </p:nvSpPr>
        <p:spPr>
          <a:xfrm>
            <a:off x="518864" y="1412776"/>
            <a:ext cx="8229600" cy="3417698"/>
          </a:xfrm>
          <a:noFill/>
        </p:spPr>
        <p:txBody>
          <a:bodyPr>
            <a:normAutofit/>
          </a:bodyPr>
          <a:lstStyle/>
          <a:p>
            <a:pPr marL="0" indent="0">
              <a:buNone/>
            </a:pPr>
            <a:r>
              <a:rPr lang="de-DE" sz="2000" dirty="0" smtClean="0">
                <a:solidFill>
                  <a:srgbClr val="000000"/>
                </a:solidFill>
              </a:rPr>
              <a:t>... </a:t>
            </a:r>
          </a:p>
          <a:p>
            <a:pPr marL="0" indent="0">
              <a:spcAft>
                <a:spcPts val="0"/>
              </a:spcAft>
              <a:buNone/>
            </a:pPr>
            <a:r>
              <a:rPr lang="de-DE" sz="2000" dirty="0" smtClean="0">
                <a:solidFill>
                  <a:srgbClr val="000000"/>
                </a:solidFill>
              </a:rPr>
              <a:t>können erklären und mit einfachen Experimenten zeigen, dass der elektrische Strom verschiedene Wirkung haben kann</a:t>
            </a:r>
          </a:p>
          <a:p>
            <a:pPr marL="0" indent="0">
              <a:spcAft>
                <a:spcPts val="0"/>
              </a:spcAft>
              <a:buNone/>
            </a:pPr>
            <a:endParaRPr lang="de-DE" sz="2000" dirty="0">
              <a:solidFill>
                <a:srgbClr val="000000"/>
              </a:solidFill>
            </a:endParaRPr>
          </a:p>
          <a:p>
            <a:pPr marL="0" indent="0">
              <a:spcAft>
                <a:spcPts val="0"/>
              </a:spcAft>
              <a:buNone/>
            </a:pPr>
            <a:endParaRPr lang="de-DE" sz="2000" dirty="0" smtClean="0">
              <a:solidFill>
                <a:srgbClr val="000000"/>
              </a:solidFill>
            </a:endParaRPr>
          </a:p>
          <a:p>
            <a:pPr marL="0" indent="0">
              <a:spcAft>
                <a:spcPts val="0"/>
              </a:spcAft>
              <a:buNone/>
            </a:pPr>
            <a:r>
              <a:rPr lang="de-DE" sz="2000" dirty="0" smtClean="0">
                <a:solidFill>
                  <a:srgbClr val="000000"/>
                </a:solidFill>
              </a:rPr>
              <a:t>( z.B. Licht- ,Wärme-, magnetische und chemische Wirkung)</a:t>
            </a:r>
          </a:p>
        </p:txBody>
      </p:sp>
      <p:sp>
        <p:nvSpPr>
          <p:cNvPr id="7" name="Textfeld 6"/>
          <p:cNvSpPr txBox="1"/>
          <p:nvPr/>
        </p:nvSpPr>
        <p:spPr>
          <a:xfrm>
            <a:off x="462491" y="5561147"/>
            <a:ext cx="7979525" cy="400110"/>
          </a:xfrm>
          <a:prstGeom prst="rect">
            <a:avLst/>
          </a:prstGeom>
          <a:noFill/>
        </p:spPr>
        <p:txBody>
          <a:bodyPr wrap="square" rtlCol="0">
            <a:spAutoFit/>
          </a:bodyPr>
          <a:lstStyle/>
          <a:p>
            <a:r>
              <a:rPr lang="de-DE" sz="2000" dirty="0" smtClean="0"/>
              <a:t>Oberstufe: Grundlagen verstehen und Anwendungen erkennen</a:t>
            </a:r>
            <a:endParaRPr lang="de-DE" sz="2000" dirty="0"/>
          </a:p>
        </p:txBody>
      </p:sp>
      <p:sp>
        <p:nvSpPr>
          <p:cNvPr id="11" name="Rechteck 10"/>
          <p:cNvSpPr/>
          <p:nvPr/>
        </p:nvSpPr>
        <p:spPr>
          <a:xfrm>
            <a:off x="611560" y="908720"/>
            <a:ext cx="4572000" cy="369332"/>
          </a:xfrm>
          <a:prstGeom prst="rect">
            <a:avLst/>
          </a:prstGeom>
        </p:spPr>
        <p:txBody>
          <a:bodyPr>
            <a:spAutoFit/>
          </a:bodyPr>
          <a:lstStyle/>
          <a:p>
            <a:r>
              <a:rPr lang="de-DE" dirty="0"/>
              <a:t>Beispiel Lehrplan </a:t>
            </a:r>
            <a:r>
              <a:rPr lang="de-DE" dirty="0" smtClean="0"/>
              <a:t>21: Zyklus 3 </a:t>
            </a:r>
            <a:r>
              <a:rPr lang="de-DE" dirty="0"/>
              <a:t>/ N&amp;T (</a:t>
            </a:r>
            <a:r>
              <a:rPr lang="de-DE" dirty="0" smtClean="0"/>
              <a:t>PH)</a:t>
            </a:r>
            <a:endParaRPr lang="de-DE" dirty="0"/>
          </a:p>
        </p:txBody>
      </p:sp>
      <p:pic>
        <p:nvPicPr>
          <p:cNvPr id="3074" name="Picture 2" descr="http://nibis.ni.schule.de/~ursula/Physik/ELehre/Skizzen/ChemischeWirkung.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0399" y="3501008"/>
            <a:ext cx="2409572"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hmspeed.com/7d/Schrottmagnet.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5631" y="3514716"/>
            <a:ext cx="1115990"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hemgapedia.de/vsengine/media/vsc/de/ph/14/ep/einfuehrung/elstromkreis/bilder/herd.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6663" y="3508679"/>
            <a:ext cx="2699793" cy="1518205"/>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
          <p:cNvSpPr txBox="1">
            <a:spLocks/>
          </p:cNvSpPr>
          <p:nvPr/>
        </p:nvSpPr>
        <p:spPr>
          <a:xfrm>
            <a:off x="540000" y="360000"/>
            <a:ext cx="7560000" cy="612000"/>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Font typeface="+mj-lt"/>
              <a:buNone/>
              <a:tabLst/>
              <a:defRPr sz="2700" b="1" kern="1200">
                <a:solidFill>
                  <a:srgbClr val="0096DF"/>
                </a:solidFill>
                <a:latin typeface="Arial" pitchFamily="34" charset="0"/>
                <a:ea typeface="+mj-ea"/>
                <a:cs typeface="Arial" pitchFamily="34" charset="0"/>
              </a:defRPr>
            </a:lvl1pPr>
          </a:lstStyle>
          <a:p>
            <a:r>
              <a:rPr lang="de-CH" dirty="0" smtClean="0">
                <a:solidFill>
                  <a:srgbClr val="0070C0"/>
                </a:solidFill>
              </a:rPr>
              <a:t>Umsetzung im Unterricht IV </a:t>
            </a:r>
            <a:endParaRPr lang="de-CH" dirty="0">
              <a:solidFill>
                <a:srgbClr val="0070C0"/>
              </a:solidFill>
            </a:endParaRPr>
          </a:p>
        </p:txBody>
      </p:sp>
      <p:sp>
        <p:nvSpPr>
          <p:cNvPr id="10" name="Foliennummernplatzhalter 1"/>
          <p:cNvSpPr>
            <a:spLocks noGrp="1"/>
          </p:cNvSpPr>
          <p:nvPr>
            <p:ph type="sldNum" sz="quarter" idx="10"/>
            <p:custDataLst>
              <p:tags r:id="rId1"/>
            </p:custDataLst>
          </p:nvPr>
        </p:nvSpPr>
        <p:spPr>
          <a:xfrm>
            <a:off x="6588000" y="6525344"/>
            <a:ext cx="2133600" cy="300561"/>
          </a:xfrm>
        </p:spPr>
        <p:txBody>
          <a:bodyPr/>
          <a:lstStyle/>
          <a:p>
            <a:fld id="{7D5615F9-FF83-43FC-8FF3-D35B6D287C06}" type="slidenum">
              <a:rPr lang="de-CH" smtClean="0"/>
              <a:t>30</a:t>
            </a:fld>
            <a:endParaRPr lang="de-CH" dirty="0"/>
          </a:p>
        </p:txBody>
      </p:sp>
    </p:spTree>
    <p:extLst>
      <p:ext uri="{BB962C8B-B14F-4D97-AF65-F5344CB8AC3E}">
        <p14:creationId xmlns:p14="http://schemas.microsoft.com/office/powerpoint/2010/main" val="294265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540000" y="360000"/>
            <a:ext cx="7560000" cy="612000"/>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Font typeface="+mj-lt"/>
              <a:buNone/>
              <a:tabLst/>
              <a:defRPr sz="2700" b="1" kern="1200">
                <a:solidFill>
                  <a:srgbClr val="0096DF"/>
                </a:solidFill>
                <a:latin typeface="Arial" pitchFamily="34" charset="0"/>
                <a:ea typeface="+mj-ea"/>
                <a:cs typeface="Arial" pitchFamily="34" charset="0"/>
              </a:defRPr>
            </a:lvl1pPr>
          </a:lstStyle>
          <a:p>
            <a:r>
              <a:rPr lang="de-CH" dirty="0" smtClean="0">
                <a:solidFill>
                  <a:srgbClr val="0070C0"/>
                </a:solidFill>
              </a:rPr>
              <a:t>Verortung Kompetenzen in den Lehrmitteln</a:t>
            </a:r>
            <a:endParaRPr lang="de-CH" dirty="0">
              <a:solidFill>
                <a:srgbClr val="0070C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92" t="12563" r="12936" b="12664"/>
          <a:stretch/>
        </p:blipFill>
        <p:spPr bwMode="auto">
          <a:xfrm>
            <a:off x="611561" y="948293"/>
            <a:ext cx="7632848" cy="489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solidFill>
                  <a:schemeClr val="tx1"/>
                </a:solidFill>
              </a:rPr>
              <a:pPr/>
              <a:t>31</a:t>
            </a:fld>
            <a:endParaRPr lang="de-CH" dirty="0">
              <a:solidFill>
                <a:schemeClr val="tx1"/>
              </a:solidFill>
            </a:endParaRPr>
          </a:p>
        </p:txBody>
      </p:sp>
    </p:spTree>
    <p:extLst>
      <p:ext uri="{BB962C8B-B14F-4D97-AF65-F5344CB8AC3E}">
        <p14:creationId xmlns:p14="http://schemas.microsoft.com/office/powerpoint/2010/main" val="1258964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540000" y="360000"/>
            <a:ext cx="7560000" cy="612000"/>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Font typeface="+mj-lt"/>
              <a:buNone/>
              <a:tabLst/>
              <a:defRPr sz="2700" b="1" kern="1200">
                <a:solidFill>
                  <a:srgbClr val="0096DF"/>
                </a:solidFill>
                <a:latin typeface="Arial" pitchFamily="34" charset="0"/>
                <a:ea typeface="+mj-ea"/>
                <a:cs typeface="Arial" pitchFamily="34" charset="0"/>
              </a:defRPr>
            </a:lvl1pPr>
          </a:lstStyle>
          <a:p>
            <a:r>
              <a:rPr lang="de-CH" dirty="0" smtClean="0">
                <a:solidFill>
                  <a:srgbClr val="0070C0"/>
                </a:solidFill>
              </a:rPr>
              <a:t>Kompetenzorientierte Beurteilung </a:t>
            </a:r>
            <a:endParaRPr lang="de-CH" dirty="0">
              <a:solidFill>
                <a:srgbClr val="0070C0"/>
              </a:solidFill>
            </a:endParaRPr>
          </a:p>
        </p:txBody>
      </p:sp>
      <p:sp>
        <p:nvSpPr>
          <p:cNvPr id="3" name="Rechteck 2"/>
          <p:cNvSpPr/>
          <p:nvPr/>
        </p:nvSpPr>
        <p:spPr>
          <a:xfrm>
            <a:off x="540000" y="985940"/>
            <a:ext cx="7992440" cy="1615827"/>
          </a:xfrm>
          <a:prstGeom prst="rect">
            <a:avLst/>
          </a:prstGeom>
        </p:spPr>
        <p:txBody>
          <a:bodyPr wrap="square">
            <a:spAutoFit/>
          </a:bodyPr>
          <a:lstStyle/>
          <a:p>
            <a:r>
              <a:rPr lang="de-CH" i="1" dirty="0" smtClean="0"/>
              <a:t>"Bei </a:t>
            </a:r>
            <a:r>
              <a:rPr lang="de-CH" i="1" dirty="0"/>
              <a:t>der kompetenzorientierten Beurteilung werden die Leistungen wie bisher </a:t>
            </a:r>
            <a:r>
              <a:rPr lang="de-CH" i="1" dirty="0" smtClean="0"/>
              <a:t>durch schriftliche </a:t>
            </a:r>
            <a:r>
              <a:rPr lang="de-CH" i="1" dirty="0"/>
              <a:t>und mündliche handlungsorientierte Prüfungen sowie durch Aufgaben, </a:t>
            </a:r>
            <a:r>
              <a:rPr lang="de-CH" i="1" dirty="0" smtClean="0"/>
              <a:t>aus denen </a:t>
            </a:r>
            <a:r>
              <a:rPr lang="de-CH" i="1" dirty="0"/>
              <a:t>Produkte entstehen − zum Beispiel Darbietungen, Präsentationen und </a:t>
            </a:r>
            <a:r>
              <a:rPr lang="de-CH" i="1" dirty="0" smtClean="0"/>
              <a:t>Berichte, Ausstellungen </a:t>
            </a:r>
            <a:r>
              <a:rPr lang="de-CH" i="1" dirty="0"/>
              <a:t>und Werkstücke –, erhoben</a:t>
            </a:r>
            <a:r>
              <a:rPr lang="de-CH" i="1" dirty="0" smtClean="0"/>
              <a:t>." </a:t>
            </a:r>
          </a:p>
          <a:p>
            <a:pPr>
              <a:lnSpc>
                <a:spcPct val="150000"/>
              </a:lnSpc>
            </a:pPr>
            <a:r>
              <a:rPr lang="de-CH" i="1" dirty="0" smtClean="0"/>
              <a:t>(Umsetzung Basel Stadt)</a:t>
            </a:r>
            <a:endParaRPr lang="de-CH" i="1" dirty="0"/>
          </a:p>
        </p:txBody>
      </p:sp>
      <p:graphicFrame>
        <p:nvGraphicFramePr>
          <p:cNvPr id="6" name="Tabelle 5"/>
          <p:cNvGraphicFramePr>
            <a:graphicFrameLocks noGrp="1"/>
          </p:cNvGraphicFramePr>
          <p:nvPr>
            <p:extLst>
              <p:ext uri="{D42A27DB-BD31-4B8C-83A1-F6EECF244321}">
                <p14:modId xmlns:p14="http://schemas.microsoft.com/office/powerpoint/2010/main" val="3091213916"/>
              </p:ext>
            </p:extLst>
          </p:nvPr>
        </p:nvGraphicFramePr>
        <p:xfrm>
          <a:off x="611560" y="2708920"/>
          <a:ext cx="7920880" cy="3351779"/>
        </p:xfrm>
        <a:graphic>
          <a:graphicData uri="http://schemas.openxmlformats.org/drawingml/2006/table">
            <a:tbl>
              <a:tblPr firstRow="1" firstCol="1" bandRow="1">
                <a:tableStyleId>{5C22544A-7EE6-4342-B048-85BDC9FD1C3A}</a:tableStyleId>
              </a:tblPr>
              <a:tblGrid>
                <a:gridCol w="2016224"/>
                <a:gridCol w="2952328"/>
                <a:gridCol w="2952328"/>
              </a:tblGrid>
              <a:tr h="360040">
                <a:tc>
                  <a:txBody>
                    <a:bodyPr/>
                    <a:lstStyle/>
                    <a:p>
                      <a:pPr>
                        <a:lnSpc>
                          <a:spcPct val="115000"/>
                        </a:lnSpc>
                        <a:spcAft>
                          <a:spcPts val="0"/>
                        </a:spcAft>
                      </a:pPr>
                      <a:r>
                        <a:rPr lang="en-US" sz="1600" dirty="0">
                          <a:solidFill>
                            <a:schemeClr val="tx1"/>
                          </a:solidFill>
                          <a:effectLst/>
                        </a:rPr>
                        <a:t> </a:t>
                      </a:r>
                      <a:endParaRPr lang="de-CH" sz="1600" dirty="0">
                        <a:solidFill>
                          <a:schemeClr val="tx1"/>
                        </a:solidFill>
                        <a:effectLst/>
                        <a:latin typeface="Arial"/>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15000"/>
                        </a:lnSpc>
                        <a:spcAft>
                          <a:spcPts val="0"/>
                        </a:spcAft>
                      </a:pPr>
                      <a:r>
                        <a:rPr lang="en-US" sz="1600" dirty="0">
                          <a:solidFill>
                            <a:schemeClr val="tx1"/>
                          </a:solidFill>
                          <a:effectLst/>
                        </a:rPr>
                        <a:t>Formative </a:t>
                      </a:r>
                      <a:r>
                        <a:rPr lang="en-US" sz="1600" dirty="0" err="1">
                          <a:solidFill>
                            <a:schemeClr val="tx1"/>
                          </a:solidFill>
                          <a:effectLst/>
                        </a:rPr>
                        <a:t>Beurteilung</a:t>
                      </a:r>
                      <a:endParaRPr lang="de-CH" sz="1600" dirty="0">
                        <a:solidFill>
                          <a:schemeClr val="tx1"/>
                        </a:solidFill>
                        <a:effectLst/>
                        <a:latin typeface="Arial"/>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15000"/>
                        </a:lnSpc>
                        <a:spcAft>
                          <a:spcPts val="0"/>
                        </a:spcAft>
                      </a:pPr>
                      <a:r>
                        <a:rPr lang="en-US" sz="1600" dirty="0">
                          <a:solidFill>
                            <a:schemeClr val="tx1"/>
                          </a:solidFill>
                          <a:effectLst/>
                        </a:rPr>
                        <a:t>Summative </a:t>
                      </a:r>
                      <a:r>
                        <a:rPr lang="en-US" sz="1600" dirty="0" err="1">
                          <a:solidFill>
                            <a:schemeClr val="tx1"/>
                          </a:solidFill>
                          <a:effectLst/>
                        </a:rPr>
                        <a:t>Beurteilung</a:t>
                      </a:r>
                      <a:endParaRPr lang="de-CH" sz="1600" dirty="0">
                        <a:solidFill>
                          <a:schemeClr val="tx1"/>
                        </a:solidFill>
                        <a:effectLst/>
                        <a:latin typeface="Arial"/>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1092194">
                <a:tc>
                  <a:txBody>
                    <a:bodyPr/>
                    <a:lstStyle/>
                    <a:p>
                      <a:pPr>
                        <a:lnSpc>
                          <a:spcPct val="115000"/>
                        </a:lnSpc>
                        <a:spcAft>
                          <a:spcPts val="0"/>
                        </a:spcAft>
                      </a:pPr>
                      <a:r>
                        <a:rPr lang="en-US" sz="1600" dirty="0" err="1">
                          <a:solidFill>
                            <a:schemeClr val="tx1"/>
                          </a:solidFill>
                          <a:effectLst/>
                        </a:rPr>
                        <a:t>Funktion</a:t>
                      </a:r>
                      <a:endParaRPr lang="de-CH" sz="1600" dirty="0">
                        <a:solidFill>
                          <a:schemeClr val="tx1"/>
                        </a:solidFill>
                        <a:effectLst/>
                        <a:latin typeface="Arial"/>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US" sz="1400" dirty="0" err="1">
                          <a:effectLst/>
                        </a:rPr>
                        <a:t>Orientierung</a:t>
                      </a:r>
                      <a:endParaRPr lang="de-CH" sz="1400" dirty="0">
                        <a:effectLst/>
                      </a:endParaRPr>
                    </a:p>
                    <a:p>
                      <a:pPr>
                        <a:lnSpc>
                          <a:spcPct val="115000"/>
                        </a:lnSpc>
                        <a:spcAft>
                          <a:spcPts val="0"/>
                        </a:spcAft>
                      </a:pPr>
                      <a:r>
                        <a:rPr lang="en-US" sz="1400" dirty="0" err="1">
                          <a:effectLst/>
                        </a:rPr>
                        <a:t>Förderung</a:t>
                      </a:r>
                      <a:endParaRPr lang="de-CH" sz="1400" dirty="0">
                        <a:effectLst/>
                      </a:endParaRPr>
                    </a:p>
                    <a:p>
                      <a:pPr>
                        <a:lnSpc>
                          <a:spcPct val="115000"/>
                        </a:lnSpc>
                        <a:spcAft>
                          <a:spcPts val="0"/>
                        </a:spcAft>
                      </a:pPr>
                      <a:r>
                        <a:rPr lang="en-US" sz="1400" dirty="0" err="1">
                          <a:effectLst/>
                        </a:rPr>
                        <a:t>Lernberatung</a:t>
                      </a:r>
                      <a:endParaRPr lang="de-CH" sz="1400" dirty="0">
                        <a:effectLst/>
                        <a:latin typeface="Arial"/>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CH" sz="1400" dirty="0">
                          <a:effectLst/>
                        </a:rPr>
                        <a:t>Überprüfung der Erreichung der Lernziele und Kompetenzen</a:t>
                      </a:r>
                    </a:p>
                    <a:p>
                      <a:pPr>
                        <a:lnSpc>
                          <a:spcPct val="115000"/>
                        </a:lnSpc>
                        <a:spcAft>
                          <a:spcPts val="0"/>
                        </a:spcAft>
                      </a:pPr>
                      <a:r>
                        <a:rPr lang="de-CH" sz="1400" dirty="0">
                          <a:effectLst/>
                        </a:rPr>
                        <a:t>Nachweis des Lernerfolgs</a:t>
                      </a:r>
                    </a:p>
                    <a:p>
                      <a:pPr>
                        <a:lnSpc>
                          <a:spcPct val="115000"/>
                        </a:lnSpc>
                        <a:spcAft>
                          <a:spcPts val="0"/>
                        </a:spcAft>
                      </a:pPr>
                      <a:r>
                        <a:rPr lang="de-CH" sz="1400" dirty="0" smtClean="0">
                          <a:effectLst/>
                        </a:rPr>
                        <a:t>Qualifikation</a:t>
                      </a:r>
                    </a:p>
                    <a:p>
                      <a:pPr>
                        <a:lnSpc>
                          <a:spcPct val="115000"/>
                        </a:lnSpc>
                        <a:spcAft>
                          <a:spcPts val="0"/>
                        </a:spcAft>
                      </a:pPr>
                      <a:endParaRPr lang="de-CH" sz="1400" dirty="0">
                        <a:effectLst/>
                        <a:latin typeface="Arial"/>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4919">
                <a:tc>
                  <a:txBody>
                    <a:bodyPr/>
                    <a:lstStyle/>
                    <a:p>
                      <a:pPr>
                        <a:lnSpc>
                          <a:spcPct val="115000"/>
                        </a:lnSpc>
                        <a:spcAft>
                          <a:spcPts val="0"/>
                        </a:spcAft>
                      </a:pPr>
                      <a:r>
                        <a:rPr lang="de-CH" sz="1600" dirty="0" smtClean="0">
                          <a:solidFill>
                            <a:schemeClr val="tx1"/>
                          </a:solidFill>
                          <a:effectLst/>
                        </a:rPr>
                        <a:t>Beurteilungs-anlässe</a:t>
                      </a:r>
                      <a:endParaRPr lang="de-CH" sz="1600" dirty="0">
                        <a:solidFill>
                          <a:schemeClr val="tx1"/>
                        </a:solidFill>
                        <a:effectLst/>
                        <a:latin typeface="Arial"/>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de-CH" sz="1400" dirty="0">
                          <a:effectLst/>
                        </a:rPr>
                        <a:t>Lernkontrollen (ohne Noten)</a:t>
                      </a:r>
                    </a:p>
                    <a:p>
                      <a:pPr>
                        <a:lnSpc>
                          <a:spcPct val="115000"/>
                        </a:lnSpc>
                        <a:spcAft>
                          <a:spcPts val="0"/>
                        </a:spcAft>
                      </a:pPr>
                      <a:r>
                        <a:rPr lang="de-CH" sz="1400" dirty="0">
                          <a:effectLst/>
                        </a:rPr>
                        <a:t>Fehleranalysen</a:t>
                      </a:r>
                    </a:p>
                    <a:p>
                      <a:pPr>
                        <a:lnSpc>
                          <a:spcPct val="115000"/>
                        </a:lnSpc>
                        <a:spcAft>
                          <a:spcPts val="0"/>
                        </a:spcAft>
                      </a:pPr>
                      <a:r>
                        <a:rPr lang="de-CH" sz="1400" dirty="0">
                          <a:effectLst/>
                        </a:rPr>
                        <a:t>Portfolio</a:t>
                      </a:r>
                    </a:p>
                    <a:p>
                      <a:pPr>
                        <a:lnSpc>
                          <a:spcPct val="115000"/>
                        </a:lnSpc>
                        <a:spcAft>
                          <a:spcPts val="0"/>
                        </a:spcAft>
                      </a:pPr>
                      <a:r>
                        <a:rPr lang="de-CH" sz="1400" dirty="0">
                          <a:effectLst/>
                        </a:rPr>
                        <a:t>Standortbestimmung mit Checks und/oder Aufgabensammlung</a:t>
                      </a:r>
                    </a:p>
                    <a:p>
                      <a:pPr>
                        <a:lnSpc>
                          <a:spcPct val="115000"/>
                        </a:lnSpc>
                        <a:spcAft>
                          <a:spcPts val="0"/>
                        </a:spcAft>
                      </a:pPr>
                      <a:r>
                        <a:rPr lang="de-CH" sz="1400" dirty="0">
                          <a:effectLst/>
                        </a:rPr>
                        <a:t>Selbstbeurteilung</a:t>
                      </a:r>
                      <a:endParaRPr lang="de-CH" sz="1400" dirty="0">
                        <a:effectLst/>
                        <a:latin typeface="Arial"/>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CH" sz="1400" dirty="0">
                          <a:effectLst/>
                        </a:rPr>
                        <a:t>Prüfungen (unter Einbezug von </a:t>
                      </a:r>
                      <a:r>
                        <a:rPr lang="de-CH" sz="1400" dirty="0" smtClean="0">
                          <a:effectLst/>
                        </a:rPr>
                        <a:t>Lehrmitteln,</a:t>
                      </a:r>
                      <a:r>
                        <a:rPr lang="de-CH" sz="1400" baseline="0" dirty="0" smtClean="0">
                          <a:effectLst/>
                        </a:rPr>
                        <a:t> </a:t>
                      </a:r>
                      <a:r>
                        <a:rPr lang="de-CH" sz="1400" dirty="0" smtClean="0">
                          <a:effectLst/>
                        </a:rPr>
                        <a:t>Aufgabensammlungen</a:t>
                      </a:r>
                      <a:r>
                        <a:rPr lang="de-CH" sz="1400" dirty="0">
                          <a:effectLst/>
                        </a:rPr>
                        <a:t>)</a:t>
                      </a:r>
                    </a:p>
                    <a:p>
                      <a:pPr>
                        <a:lnSpc>
                          <a:spcPct val="115000"/>
                        </a:lnSpc>
                        <a:spcAft>
                          <a:spcPts val="0"/>
                        </a:spcAft>
                      </a:pPr>
                      <a:r>
                        <a:rPr lang="de-CH" sz="1400" dirty="0">
                          <a:effectLst/>
                        </a:rPr>
                        <a:t>Arbeiten, Präsentationen, Vorträge</a:t>
                      </a:r>
                    </a:p>
                    <a:p>
                      <a:pPr>
                        <a:lnSpc>
                          <a:spcPct val="115000"/>
                        </a:lnSpc>
                        <a:spcAft>
                          <a:spcPts val="0"/>
                        </a:spcAft>
                      </a:pPr>
                      <a:r>
                        <a:rPr lang="de-CH" sz="1400" dirty="0">
                          <a:effectLst/>
                        </a:rPr>
                        <a:t>Abschlusszertifikat</a:t>
                      </a:r>
                    </a:p>
                    <a:p>
                      <a:pPr>
                        <a:lnSpc>
                          <a:spcPct val="115000"/>
                        </a:lnSpc>
                        <a:spcAft>
                          <a:spcPts val="0"/>
                        </a:spcAft>
                      </a:pPr>
                      <a:r>
                        <a:rPr lang="de-CH" sz="1400" dirty="0" smtClean="0">
                          <a:effectLst/>
                        </a:rPr>
                        <a:t>Leistungstests </a:t>
                      </a:r>
                      <a:endParaRPr lang="de-CH" sz="1400" dirty="0">
                        <a:effectLst/>
                        <a:latin typeface="Arial"/>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solidFill>
                  <a:schemeClr val="tx1"/>
                </a:solidFill>
              </a:rPr>
              <a:pPr/>
              <a:t>32</a:t>
            </a:fld>
            <a:endParaRPr lang="de-CH" dirty="0">
              <a:solidFill>
                <a:schemeClr val="tx1"/>
              </a:solidFill>
            </a:endParaRPr>
          </a:p>
        </p:txBody>
      </p:sp>
    </p:spTree>
    <p:extLst>
      <p:ext uri="{BB962C8B-B14F-4D97-AF65-F5344CB8AC3E}">
        <p14:creationId xmlns:p14="http://schemas.microsoft.com/office/powerpoint/2010/main" val="2607313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539552" y="360000"/>
            <a:ext cx="8202602" cy="400110"/>
          </a:xfrm>
        </p:spPr>
        <p:txBody>
          <a:bodyPr/>
          <a:lstStyle/>
          <a:p>
            <a:pPr eaLnBrk="1" hangingPunct="1">
              <a:defRPr/>
            </a:pPr>
            <a:r>
              <a:rPr lang="de-CH" dirty="0" smtClean="0">
                <a:solidFill>
                  <a:srgbClr val="0070C0"/>
                </a:solidFill>
              </a:rPr>
              <a:t>Vergleich Aargauer Lehrplan – Lehrplan 21</a:t>
            </a:r>
            <a:endParaRPr dirty="0">
              <a:solidFill>
                <a:srgbClr val="0070C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74168" y="2017737"/>
            <a:ext cx="48291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1"/>
          <p:cNvSpPr txBox="1">
            <a:spLocks/>
          </p:cNvSpPr>
          <p:nvPr/>
        </p:nvSpPr>
        <p:spPr>
          <a:xfrm>
            <a:off x="323528" y="2780928"/>
            <a:ext cx="2296314" cy="3744416"/>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None/>
              <a:defRPr sz="2700" b="1" kern="1200">
                <a:solidFill>
                  <a:srgbClr val="0096DF"/>
                </a:solidFill>
                <a:latin typeface="Arial" pitchFamily="34" charset="0"/>
                <a:ea typeface="+mj-ea"/>
                <a:cs typeface="Arial" pitchFamily="34" charset="0"/>
              </a:defRPr>
            </a:lvl1pPr>
          </a:lstStyle>
          <a:p>
            <a:pPr marL="0" indent="0">
              <a:defRPr/>
            </a:pPr>
            <a:r>
              <a:rPr lang="de-CH" sz="1800" b="0" dirty="0" smtClean="0">
                <a:solidFill>
                  <a:schemeClr val="tx1"/>
                </a:solidFill>
              </a:rPr>
              <a:t>Lehrplan AG: </a:t>
            </a:r>
          </a:p>
          <a:p>
            <a:pPr marL="0" indent="0">
              <a:defRPr/>
            </a:pPr>
            <a:endParaRPr lang="de-CH" sz="1800" b="0" dirty="0">
              <a:solidFill>
                <a:schemeClr val="tx1"/>
              </a:solidFill>
              <a:cs typeface="Arial"/>
            </a:endParaRPr>
          </a:p>
          <a:p>
            <a:pPr marL="0" indent="0">
              <a:defRPr/>
            </a:pPr>
            <a:r>
              <a:rPr lang="de-DE" sz="1800" b="0" dirty="0" smtClean="0">
                <a:solidFill>
                  <a:schemeClr val="tx1"/>
                </a:solidFill>
                <a:cs typeface="Arial"/>
              </a:rPr>
              <a:t>2284 Ziele</a:t>
            </a:r>
          </a:p>
          <a:p>
            <a:pPr marL="0" indent="0">
              <a:defRPr/>
            </a:pPr>
            <a:r>
              <a:rPr lang="de-DE" sz="1800" b="0" dirty="0">
                <a:solidFill>
                  <a:schemeClr val="tx1"/>
                </a:solidFill>
                <a:cs typeface="Arial"/>
              </a:rPr>
              <a:t> </a:t>
            </a:r>
            <a:r>
              <a:rPr lang="de-DE" sz="1800" b="0" dirty="0" smtClean="0">
                <a:solidFill>
                  <a:schemeClr val="tx1"/>
                </a:solidFill>
                <a:cs typeface="Arial"/>
              </a:rPr>
              <a:t> 541 Seiten </a:t>
            </a:r>
            <a:endParaRPr lang="de-CH" sz="1800" b="0" dirty="0">
              <a:solidFill>
                <a:schemeClr val="tx1"/>
              </a:solidFill>
            </a:endParaRPr>
          </a:p>
        </p:txBody>
      </p:sp>
      <p:sp>
        <p:nvSpPr>
          <p:cNvPr id="7" name="Titel 1"/>
          <p:cNvSpPr txBox="1">
            <a:spLocks/>
          </p:cNvSpPr>
          <p:nvPr/>
        </p:nvSpPr>
        <p:spPr>
          <a:xfrm>
            <a:off x="6228184" y="2780928"/>
            <a:ext cx="3168352" cy="3744416"/>
          </a:xfrm>
          <a:prstGeom prst="rect">
            <a:avLst/>
          </a:prstGeom>
        </p:spPr>
        <p:txBody>
          <a:bodyPr vert="horz" lIns="0" tIns="0" rIns="0" bIns="0" rtlCol="0" anchor="t" anchorCtr="0">
            <a:noAutofit/>
          </a:bodyPr>
          <a:lstStyle>
            <a:lvl1pPr marL="360000" indent="-360000" algn="l" defTabSz="720000" rtl="0" eaLnBrk="1" latinLnBrk="0" hangingPunct="1">
              <a:spcBef>
                <a:spcPct val="0"/>
              </a:spcBef>
              <a:buNone/>
              <a:defRPr sz="2700" b="1" kern="1200">
                <a:solidFill>
                  <a:srgbClr val="0096DF"/>
                </a:solidFill>
                <a:latin typeface="Arial" pitchFamily="34" charset="0"/>
                <a:ea typeface="+mj-ea"/>
                <a:cs typeface="Arial" pitchFamily="34" charset="0"/>
              </a:defRPr>
            </a:lvl1pPr>
          </a:lstStyle>
          <a:p>
            <a:pPr marL="0" indent="0">
              <a:defRPr/>
            </a:pPr>
            <a:r>
              <a:rPr lang="de-CH" sz="1800" b="0" dirty="0" smtClean="0">
                <a:solidFill>
                  <a:schemeClr val="tx1"/>
                </a:solidFill>
              </a:rPr>
              <a:t>Lehrplan 21: </a:t>
            </a:r>
          </a:p>
          <a:p>
            <a:pPr marL="0" indent="0">
              <a:defRPr/>
            </a:pPr>
            <a:endParaRPr lang="de-DE" sz="1800" b="0" dirty="0" smtClean="0">
              <a:solidFill>
                <a:schemeClr val="tx1"/>
              </a:solidFill>
              <a:cs typeface="Arial"/>
            </a:endParaRPr>
          </a:p>
          <a:p>
            <a:pPr marL="0" indent="0">
              <a:defRPr/>
            </a:pPr>
            <a:r>
              <a:rPr lang="de-DE" sz="1800" b="0" dirty="0" smtClean="0">
                <a:solidFill>
                  <a:schemeClr val="tx1"/>
                </a:solidFill>
                <a:cs typeface="Arial"/>
              </a:rPr>
              <a:t>2304 </a:t>
            </a:r>
            <a:r>
              <a:rPr lang="de-DE" sz="1800" b="0" dirty="0">
                <a:solidFill>
                  <a:schemeClr val="tx1"/>
                </a:solidFill>
                <a:cs typeface="Arial"/>
              </a:rPr>
              <a:t>Kompetenzstufen </a:t>
            </a:r>
            <a:endParaRPr lang="de-DE" sz="1800" b="0" dirty="0" smtClean="0">
              <a:solidFill>
                <a:schemeClr val="tx1"/>
              </a:solidFill>
              <a:cs typeface="Arial"/>
            </a:endParaRPr>
          </a:p>
          <a:p>
            <a:pPr marL="0" indent="0">
              <a:defRPr/>
            </a:pPr>
            <a:r>
              <a:rPr lang="de-DE" sz="1800" b="0" dirty="0" smtClean="0">
                <a:solidFill>
                  <a:schemeClr val="tx1"/>
                </a:solidFill>
                <a:cs typeface="Arial"/>
              </a:rPr>
              <a:t>  470 Seiten</a:t>
            </a:r>
            <a:endParaRPr lang="de-CH" sz="1800" b="0" i="1" dirty="0">
              <a:solidFill>
                <a:schemeClr val="tx1"/>
              </a:solidFill>
            </a:endParaRPr>
          </a:p>
        </p:txBody>
      </p:sp>
      <p:pic>
        <p:nvPicPr>
          <p:cNvPr id="8" name="Bild 10"/>
          <p:cNvPicPr>
            <a:picLocks noChangeAspect="1"/>
          </p:cNvPicPr>
          <p:nvPr/>
        </p:nvPicPr>
        <p:blipFill>
          <a:blip r:embed="rId4"/>
          <a:stretch>
            <a:fillRect/>
          </a:stretch>
        </p:blipFill>
        <p:spPr>
          <a:xfrm>
            <a:off x="497886" y="1496345"/>
            <a:ext cx="1409818" cy="708519"/>
          </a:xfrm>
          <a:prstGeom prst="rect">
            <a:avLst/>
          </a:prstGeom>
        </p:spPr>
      </p:pic>
      <p:pic>
        <p:nvPicPr>
          <p:cNvPr id="9" name="Bild 3"/>
          <p:cNvPicPr>
            <a:picLocks noChangeAspect="1"/>
          </p:cNvPicPr>
          <p:nvPr/>
        </p:nvPicPr>
        <p:blipFill>
          <a:blip r:embed="rId5"/>
          <a:stretch>
            <a:fillRect/>
          </a:stretch>
        </p:blipFill>
        <p:spPr>
          <a:xfrm>
            <a:off x="6372200" y="1391444"/>
            <a:ext cx="1252956" cy="885428"/>
          </a:xfrm>
          <a:prstGeom prst="rect">
            <a:avLst/>
          </a:prstGeom>
        </p:spPr>
      </p:pic>
    </p:spTree>
    <p:extLst>
      <p:ext uri="{BB962C8B-B14F-4D97-AF65-F5344CB8AC3E}">
        <p14:creationId xmlns:p14="http://schemas.microsoft.com/office/powerpoint/2010/main" val="1806272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3"/>
          <p:cNvPicPr>
            <a:picLocks noChangeAspect="1"/>
          </p:cNvPicPr>
          <p:nvPr/>
        </p:nvPicPr>
        <p:blipFill>
          <a:blip r:embed="rId3"/>
          <a:stretch>
            <a:fillRect/>
          </a:stretch>
        </p:blipFill>
        <p:spPr>
          <a:xfrm>
            <a:off x="7135468" y="116632"/>
            <a:ext cx="1252956" cy="885428"/>
          </a:xfrm>
          <a:prstGeom prst="rect">
            <a:avLst/>
          </a:prstGeom>
        </p:spPr>
      </p:pic>
      <p:pic>
        <p:nvPicPr>
          <p:cNvPr id="11" name="Bild 10"/>
          <p:cNvPicPr>
            <a:picLocks noChangeAspect="1"/>
          </p:cNvPicPr>
          <p:nvPr/>
        </p:nvPicPr>
        <p:blipFill>
          <a:blip r:embed="rId4"/>
          <a:stretch>
            <a:fillRect/>
          </a:stretch>
        </p:blipFill>
        <p:spPr>
          <a:xfrm>
            <a:off x="899592" y="306232"/>
            <a:ext cx="1409818" cy="708519"/>
          </a:xfrm>
          <a:prstGeom prst="rect">
            <a:avLst/>
          </a:prstGeom>
        </p:spPr>
      </p:pic>
      <p:sp>
        <p:nvSpPr>
          <p:cNvPr id="2" name="Rechteck 1"/>
          <p:cNvSpPr/>
          <p:nvPr/>
        </p:nvSpPr>
        <p:spPr>
          <a:xfrm>
            <a:off x="545450" y="1948770"/>
            <a:ext cx="8748464" cy="400110"/>
          </a:xfrm>
          <a:prstGeom prst="rect">
            <a:avLst/>
          </a:prstGeom>
        </p:spPr>
        <p:txBody>
          <a:bodyPr wrap="square">
            <a:spAutoFit/>
          </a:bodyPr>
          <a:lstStyle/>
          <a:p>
            <a:r>
              <a:rPr lang="de-CH" sz="2000" dirty="0" smtClean="0"/>
              <a:t>Miniprojekt </a:t>
            </a:r>
            <a:r>
              <a:rPr lang="de-CH" sz="2000" dirty="0"/>
              <a:t>rund um Masseinheiten mitgestalten und durchführen</a:t>
            </a:r>
            <a:endParaRPr lang="de-DE" sz="2000" dirty="0"/>
          </a:p>
        </p:txBody>
      </p:sp>
      <p:sp>
        <p:nvSpPr>
          <p:cNvPr id="9" name="Rechteck 8"/>
          <p:cNvSpPr/>
          <p:nvPr/>
        </p:nvSpPr>
        <p:spPr>
          <a:xfrm>
            <a:off x="576064" y="2996952"/>
            <a:ext cx="8748464" cy="1015663"/>
          </a:xfrm>
          <a:prstGeom prst="rect">
            <a:avLst/>
          </a:prstGeom>
        </p:spPr>
        <p:txBody>
          <a:bodyPr wrap="square">
            <a:spAutoFit/>
          </a:bodyPr>
          <a:lstStyle/>
          <a:p>
            <a:r>
              <a:rPr lang="de-CH" sz="2000" dirty="0"/>
              <a:t>Die Beeinflussung eines ausgewählten Lebensraums durch den </a:t>
            </a:r>
            <a:endParaRPr lang="de-CH" sz="2000" dirty="0" smtClean="0"/>
          </a:p>
          <a:p>
            <a:r>
              <a:rPr lang="de-CH" sz="2000" dirty="0" smtClean="0"/>
              <a:t>Menschen </a:t>
            </a:r>
            <a:r>
              <a:rPr lang="de-CH" sz="2000" dirty="0"/>
              <a:t>erkennen, Auswirkungen des eigenen Verhaltens wahrnehmen und umweltbewusstes Verhalten weiter entwickeln</a:t>
            </a:r>
            <a:endParaRPr lang="de-DE" sz="2000" dirty="0"/>
          </a:p>
        </p:txBody>
      </p:sp>
      <p:sp>
        <p:nvSpPr>
          <p:cNvPr id="12" name="Rechteck 11"/>
          <p:cNvSpPr/>
          <p:nvPr/>
        </p:nvSpPr>
        <p:spPr>
          <a:xfrm>
            <a:off x="545450" y="4077072"/>
            <a:ext cx="8748464" cy="707886"/>
          </a:xfrm>
          <a:prstGeom prst="rect">
            <a:avLst/>
          </a:prstGeom>
        </p:spPr>
        <p:txBody>
          <a:bodyPr wrap="square">
            <a:spAutoFit/>
          </a:bodyPr>
          <a:lstStyle/>
          <a:p>
            <a:pPr>
              <a:defRPr/>
            </a:pPr>
            <a:r>
              <a:rPr lang="de-CH" sz="2000" dirty="0"/>
              <a:t>ausgewählte Phänomene der Geschichte des 20. und 21. Jahrhunderts analysieren und deren Relevanz für heute erklären</a:t>
            </a:r>
            <a:endParaRPr lang="de-DE" sz="2000" dirty="0"/>
          </a:p>
        </p:txBody>
      </p:sp>
      <p:sp>
        <p:nvSpPr>
          <p:cNvPr id="13" name="Rechteck 12"/>
          <p:cNvSpPr/>
          <p:nvPr/>
        </p:nvSpPr>
        <p:spPr>
          <a:xfrm>
            <a:off x="576064" y="5445224"/>
            <a:ext cx="8748464" cy="707886"/>
          </a:xfrm>
          <a:prstGeom prst="rect">
            <a:avLst/>
          </a:prstGeom>
        </p:spPr>
        <p:txBody>
          <a:bodyPr wrap="square">
            <a:spAutoFit/>
          </a:bodyPr>
          <a:lstStyle/>
          <a:p>
            <a:pPr>
              <a:defRPr/>
            </a:pPr>
            <a:r>
              <a:rPr lang="de-CH" sz="2000" dirty="0"/>
              <a:t>aufzeigen, wie Menschen in der Schweiz durch wirtschaftliche </a:t>
            </a:r>
            <a:r>
              <a:rPr lang="de-CH" sz="2000" dirty="0" err="1" smtClean="0"/>
              <a:t>Verän-derungen</a:t>
            </a:r>
            <a:r>
              <a:rPr lang="de-CH" sz="2000" dirty="0" smtClean="0"/>
              <a:t> </a:t>
            </a:r>
            <a:r>
              <a:rPr lang="de-CH" sz="2000" dirty="0"/>
              <a:t>geprägt werden und wie sie die Veränderungen </a:t>
            </a:r>
            <a:r>
              <a:rPr lang="de-CH" sz="2000" dirty="0" smtClean="0"/>
              <a:t>gestalten</a:t>
            </a:r>
            <a:endParaRPr lang="de-DE" sz="2000" dirty="0"/>
          </a:p>
        </p:txBody>
      </p:sp>
      <p:sp>
        <p:nvSpPr>
          <p:cNvPr id="15" name="Rechteck 14"/>
          <p:cNvSpPr/>
          <p:nvPr/>
        </p:nvSpPr>
        <p:spPr>
          <a:xfrm>
            <a:off x="576064" y="2492896"/>
            <a:ext cx="8748464" cy="400110"/>
          </a:xfrm>
          <a:prstGeom prst="rect">
            <a:avLst/>
          </a:prstGeom>
        </p:spPr>
        <p:txBody>
          <a:bodyPr wrap="square">
            <a:spAutoFit/>
          </a:bodyPr>
          <a:lstStyle/>
          <a:p>
            <a:pPr>
              <a:defRPr/>
            </a:pPr>
            <a:r>
              <a:rPr lang="de-CH" sz="2000" dirty="0"/>
              <a:t>w</a:t>
            </a:r>
            <a:r>
              <a:rPr lang="de-CH" sz="2000" dirty="0" smtClean="0"/>
              <a:t>ichtige </a:t>
            </a:r>
            <a:r>
              <a:rPr lang="de-CH" sz="2000" dirty="0"/>
              <a:t>Informationen aus Sachtexten entnehmen</a:t>
            </a:r>
            <a:endParaRPr lang="de-DE" sz="2000" dirty="0"/>
          </a:p>
        </p:txBody>
      </p:sp>
      <p:sp>
        <p:nvSpPr>
          <p:cNvPr id="16" name="Rechteck 15"/>
          <p:cNvSpPr/>
          <p:nvPr/>
        </p:nvSpPr>
        <p:spPr>
          <a:xfrm>
            <a:off x="576064" y="4869160"/>
            <a:ext cx="8748464" cy="400110"/>
          </a:xfrm>
          <a:prstGeom prst="rect">
            <a:avLst/>
          </a:prstGeom>
        </p:spPr>
        <p:txBody>
          <a:bodyPr wrap="square">
            <a:spAutoFit/>
          </a:bodyPr>
          <a:lstStyle/>
          <a:p>
            <a:pPr>
              <a:defRPr/>
            </a:pPr>
            <a:r>
              <a:rPr lang="de-CH" sz="2000" dirty="0" smtClean="0"/>
              <a:t>fremde </a:t>
            </a:r>
            <a:r>
              <a:rPr lang="de-CH" sz="2000" dirty="0"/>
              <a:t>Kulturen schätzen lernen und als gleichwertig anerkennen</a:t>
            </a:r>
          </a:p>
        </p:txBody>
      </p:sp>
      <p:sp>
        <p:nvSpPr>
          <p:cNvPr id="4" name="Rechteck 3"/>
          <p:cNvSpPr/>
          <p:nvPr/>
        </p:nvSpPr>
        <p:spPr>
          <a:xfrm>
            <a:off x="611558" y="1336244"/>
            <a:ext cx="4994316" cy="461665"/>
          </a:xfrm>
          <a:prstGeom prst="rect">
            <a:avLst/>
          </a:prstGeom>
        </p:spPr>
        <p:txBody>
          <a:bodyPr wrap="none">
            <a:spAutoFit/>
          </a:bodyPr>
          <a:lstStyle/>
          <a:p>
            <a:r>
              <a:rPr lang="de-DE" sz="2400" dirty="0">
                <a:solidFill>
                  <a:schemeClr val="accent2">
                    <a:lumMod val="50000"/>
                  </a:schemeClr>
                </a:solidFill>
              </a:rPr>
              <a:t>Aktueller Lehrplan </a:t>
            </a:r>
            <a:r>
              <a:rPr lang="de-DE" sz="2400" dirty="0" smtClean="0">
                <a:solidFill>
                  <a:schemeClr val="accent2">
                    <a:lumMod val="50000"/>
                  </a:schemeClr>
                </a:solidFill>
              </a:rPr>
              <a:t>Aargau?     </a:t>
            </a:r>
            <a:r>
              <a:rPr lang="de-DE" sz="2400" b="1" dirty="0" smtClean="0">
                <a:solidFill>
                  <a:schemeClr val="accent2">
                    <a:lumMod val="50000"/>
                  </a:schemeClr>
                </a:solidFill>
              </a:rPr>
              <a:t>oder</a:t>
            </a:r>
            <a:endParaRPr lang="de-DE" sz="2400" b="1" dirty="0">
              <a:solidFill>
                <a:schemeClr val="accent2">
                  <a:lumMod val="50000"/>
                </a:schemeClr>
              </a:solidFill>
            </a:endParaRPr>
          </a:p>
        </p:txBody>
      </p:sp>
      <p:sp>
        <p:nvSpPr>
          <p:cNvPr id="5" name="Rechteck 4"/>
          <p:cNvSpPr/>
          <p:nvPr/>
        </p:nvSpPr>
        <p:spPr>
          <a:xfrm>
            <a:off x="5855027" y="1340768"/>
            <a:ext cx="1984839" cy="461665"/>
          </a:xfrm>
          <a:prstGeom prst="rect">
            <a:avLst/>
          </a:prstGeom>
        </p:spPr>
        <p:txBody>
          <a:bodyPr wrap="none">
            <a:spAutoFit/>
          </a:bodyPr>
          <a:lstStyle/>
          <a:p>
            <a:r>
              <a:rPr lang="de-DE" sz="2400" dirty="0">
                <a:solidFill>
                  <a:schemeClr val="accent2">
                    <a:lumMod val="50000"/>
                  </a:schemeClr>
                </a:solidFill>
              </a:rPr>
              <a:t>Lehrplan </a:t>
            </a:r>
            <a:r>
              <a:rPr lang="de-DE" sz="2400" dirty="0" smtClean="0">
                <a:solidFill>
                  <a:schemeClr val="accent2">
                    <a:lumMod val="50000"/>
                  </a:schemeClr>
                </a:solidFill>
              </a:rPr>
              <a:t>21?</a:t>
            </a:r>
            <a:endParaRPr lang="de-DE" sz="2400" dirty="0">
              <a:solidFill>
                <a:schemeClr val="accent2">
                  <a:lumMod val="50000"/>
                </a:schemeClr>
              </a:solidFill>
            </a:endParaRPr>
          </a:p>
        </p:txBody>
      </p:sp>
      <p:sp>
        <p:nvSpPr>
          <p:cNvPr id="14"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34</a:t>
            </a:fld>
            <a:endParaRPr lang="de-CH" dirty="0"/>
          </a:p>
        </p:txBody>
      </p:sp>
    </p:spTree>
    <p:extLst>
      <p:ext uri="{BB962C8B-B14F-4D97-AF65-F5344CB8AC3E}">
        <p14:creationId xmlns:p14="http://schemas.microsoft.com/office/powerpoint/2010/main" val="18992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3"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custDataLst>
              <p:tags r:id="rId1"/>
            </p:custDataLst>
            <p:extLst>
              <p:ext uri="{D42A27DB-BD31-4B8C-83A1-F6EECF244321}">
                <p14:modId xmlns:p14="http://schemas.microsoft.com/office/powerpoint/2010/main" val="1012990714"/>
              </p:ext>
            </p:extLst>
          </p:nvPr>
        </p:nvGraphicFramePr>
        <p:xfrm>
          <a:off x="911064" y="1556792"/>
          <a:ext cx="7576072" cy="4881668"/>
        </p:xfrm>
        <a:graphic>
          <a:graphicData uri="http://schemas.openxmlformats.org/drawingml/2006/table">
            <a:tbl>
              <a:tblPr firstRow="1" bandRow="1">
                <a:tableStyleId>{B301B821-A1FF-4177-AEE7-76D212191A09}</a:tableStyleId>
              </a:tblPr>
              <a:tblGrid>
                <a:gridCol w="3694040"/>
                <a:gridCol w="3882032"/>
              </a:tblGrid>
              <a:tr h="288032">
                <a:tc>
                  <a:txBody>
                    <a:bodyPr/>
                    <a:lstStyle/>
                    <a:p>
                      <a:r>
                        <a:rPr lang="de-DE" sz="1700" dirty="0" smtClean="0">
                          <a:solidFill>
                            <a:schemeClr val="tx1"/>
                          </a:solidFill>
                        </a:rPr>
                        <a:t>Fach</a:t>
                      </a:r>
                      <a:endParaRPr lang="de-DE" sz="1700" dirty="0">
                        <a:solidFill>
                          <a:schemeClr val="tx1"/>
                        </a:solidFill>
                      </a:endParaRPr>
                    </a:p>
                  </a:txBody>
                  <a:tcPr marL="64483" marR="64483" marT="32136" marB="32136">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2">
                        <a:lumMod val="75000"/>
                      </a:schemeClr>
                    </a:solidFill>
                  </a:tcPr>
                </a:tc>
                <a:tc>
                  <a:txBody>
                    <a:bodyPr/>
                    <a:lstStyle/>
                    <a:p>
                      <a:r>
                        <a:rPr lang="de-DE" sz="1700" dirty="0" smtClean="0">
                          <a:solidFill>
                            <a:schemeClr val="tx1"/>
                          </a:solidFill>
                        </a:rPr>
                        <a:t>Stufen</a:t>
                      </a:r>
                      <a:endParaRPr lang="de-DE" sz="1700" dirty="0">
                        <a:solidFill>
                          <a:schemeClr val="tx1"/>
                        </a:solidFill>
                      </a:endParaRPr>
                    </a:p>
                  </a:txBody>
                  <a:tcPr marL="64483" marR="64483" marT="32136" marB="32136">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2">
                        <a:lumMod val="75000"/>
                      </a:schemeClr>
                    </a:solidFill>
                  </a:tcPr>
                </a:tc>
              </a:tr>
              <a:tr h="307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dirty="0" smtClean="0"/>
                        <a:t>Deutsch</a:t>
                      </a:r>
                    </a:p>
                  </a:txBody>
                  <a:tcPr marL="64483" marR="64483" marT="32136" marB="32136">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dirty="0" smtClean="0"/>
                        <a:t>Primar</a:t>
                      </a:r>
                      <a:r>
                        <a:rPr lang="de-DE" sz="1500" baseline="0" dirty="0" smtClean="0"/>
                        <a:t> / </a:t>
                      </a:r>
                      <a:r>
                        <a:rPr lang="de-DE" sz="1500" dirty="0" smtClean="0"/>
                        <a:t>ganze Oberstufe</a:t>
                      </a:r>
                    </a:p>
                  </a:txBody>
                  <a:tcPr marL="64483" marR="64483" marT="32136" marB="32136">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11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500" kern="1200" dirty="0" smtClean="0">
                          <a:solidFill>
                            <a:schemeClr val="dk1"/>
                          </a:solidFill>
                          <a:latin typeface="+mn-lt"/>
                          <a:ea typeface="+mn-ea"/>
                          <a:cs typeface="+mn-cs"/>
                        </a:rPr>
                        <a:t>Realien</a:t>
                      </a:r>
                    </a:p>
                  </a:txBody>
                  <a:tcPr marL="64483" marR="64483" marT="32136" marB="32136">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de-CH" altLang="de-DE" sz="1500" kern="1200" dirty="0" smtClean="0">
                          <a:solidFill>
                            <a:schemeClr val="dk1"/>
                          </a:solidFill>
                          <a:latin typeface="+mn-lt"/>
                          <a:ea typeface="+mn-ea"/>
                          <a:cs typeface="+mn-cs"/>
                        </a:rPr>
                        <a:t>Primar / 2./3. Real</a:t>
                      </a:r>
                      <a:endParaRPr lang="de-DE" sz="1500" dirty="0"/>
                    </a:p>
                  </a:txBody>
                  <a:tcPr marL="64483" marR="64483" marT="32136" marB="32136">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r>
              <a:tr h="288032">
                <a:tc>
                  <a:txBody>
                    <a:bodyPr/>
                    <a:lstStyle/>
                    <a:p>
                      <a:r>
                        <a:rPr lang="de-DE" sz="1500" dirty="0" smtClean="0"/>
                        <a:t>Geografie </a:t>
                      </a:r>
                      <a:endParaRPr lang="de-DE" sz="1500" dirty="0"/>
                    </a:p>
                  </a:txBody>
                  <a:tcPr marL="64483" marR="64483" marT="32136" marB="32136">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500" dirty="0" smtClean="0"/>
                        <a:t>2./3.</a:t>
                      </a:r>
                      <a:r>
                        <a:rPr lang="de-DE" sz="1500" baseline="0" dirty="0" smtClean="0"/>
                        <a:t> </a:t>
                      </a:r>
                      <a:r>
                        <a:rPr lang="de-DE" sz="1500" dirty="0" smtClean="0"/>
                        <a:t>Sek</a:t>
                      </a:r>
                    </a:p>
                  </a:txBody>
                  <a:tcPr marL="64483" marR="64483" marT="32136" marB="32136">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278352">
                <a:tc>
                  <a:txBody>
                    <a:bodyPr/>
                    <a:lstStyle/>
                    <a:p>
                      <a:r>
                        <a:rPr lang="de-DE" sz="1500" dirty="0" smtClean="0"/>
                        <a:t>Biologie</a:t>
                      </a:r>
                      <a:endParaRPr lang="de-DE" sz="1500" dirty="0"/>
                    </a:p>
                  </a:txBody>
                  <a:tcPr marL="64483" marR="64483" marT="32136" marB="32136">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de-DE" sz="1500" dirty="0" smtClean="0"/>
                        <a:t>2./3. Sek</a:t>
                      </a:r>
                      <a:endParaRPr lang="de-DE" sz="1500" dirty="0"/>
                    </a:p>
                  </a:txBody>
                  <a:tcPr marL="64483" marR="64483" marT="32136" marB="32136">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r>
              <a:tr h="273512">
                <a:tc>
                  <a:txBody>
                    <a:bodyPr/>
                    <a:lstStyle>
                      <a:lvl1pPr eaLnBrk="0" hangingPunct="0">
                        <a:buFont typeface="Wingdings" pitchFamily="2" charset="2"/>
                        <a:defRPr sz="2000" b="1">
                          <a:solidFill>
                            <a:schemeClr val="tx1"/>
                          </a:solidFill>
                          <a:latin typeface="Arial" charset="0"/>
                        </a:defRPr>
                      </a:lvl1pPr>
                      <a:lvl2pPr eaLnBrk="0" hangingPunct="0">
                        <a:lnSpc>
                          <a:spcPts val="2800"/>
                        </a:lnSpc>
                        <a:spcBef>
                          <a:spcPct val="70000"/>
                        </a:spcBef>
                        <a:buFont typeface="Wingdings" pitchFamily="2" charset="2"/>
                        <a:defRPr sz="2000">
                          <a:solidFill>
                            <a:schemeClr val="tx1"/>
                          </a:solidFill>
                          <a:latin typeface="Arial" charset="0"/>
                          <a:ea typeface="ＭＳ Ｐゴシック" pitchFamily="34" charset="-128"/>
                        </a:defRPr>
                      </a:lvl2pPr>
                      <a:lvl3pPr eaLnBrk="0" hangingPunct="0">
                        <a:spcBef>
                          <a:spcPct val="20000"/>
                        </a:spcBef>
                        <a:buFont typeface="Arial" charset="0"/>
                        <a:defRPr>
                          <a:solidFill>
                            <a:schemeClr val="tx1"/>
                          </a:solidFill>
                          <a:latin typeface="Arial" charset="0"/>
                          <a:ea typeface="ＭＳ Ｐゴシック" pitchFamily="34" charset="-128"/>
                        </a:defRPr>
                      </a:lvl3pPr>
                      <a:lvl4pPr eaLnBrk="0" hangingPunct="0">
                        <a:spcBef>
                          <a:spcPct val="20000"/>
                        </a:spcBef>
                        <a:defRPr sz="1200">
                          <a:solidFill>
                            <a:schemeClr val="tx1"/>
                          </a:solidFill>
                          <a:latin typeface="Arial" charset="0"/>
                          <a:ea typeface="ＭＳ Ｐゴシック" pitchFamily="34" charset="-128"/>
                        </a:defRPr>
                      </a:lvl4pPr>
                      <a:lvl5pPr eaLnBrk="0" hangingPunct="0">
                        <a:spcBef>
                          <a:spcPct val="20000"/>
                        </a:spcBef>
                        <a:defRPr sz="1200">
                          <a:solidFill>
                            <a:schemeClr val="tx1"/>
                          </a:solidFill>
                          <a:latin typeface="Arial" charset="0"/>
                          <a:ea typeface="ＭＳ Ｐゴシック" pitchFamily="34" charset="-128"/>
                        </a:defRPr>
                      </a:lvl5pPr>
                      <a:lvl6pPr eaLnBrk="0" fontAlgn="base" hangingPunct="0">
                        <a:spcBef>
                          <a:spcPct val="20000"/>
                        </a:spcBef>
                        <a:spcAft>
                          <a:spcPct val="0"/>
                        </a:spcAft>
                        <a:defRPr sz="1200">
                          <a:solidFill>
                            <a:schemeClr val="tx1"/>
                          </a:solidFill>
                          <a:latin typeface="Arial" charset="0"/>
                          <a:ea typeface="ＭＳ Ｐゴシック" pitchFamily="34" charset="-128"/>
                        </a:defRPr>
                      </a:lvl6pPr>
                      <a:lvl7pPr eaLnBrk="0" fontAlgn="base" hangingPunct="0">
                        <a:spcBef>
                          <a:spcPct val="20000"/>
                        </a:spcBef>
                        <a:spcAft>
                          <a:spcPct val="0"/>
                        </a:spcAft>
                        <a:defRPr sz="1200">
                          <a:solidFill>
                            <a:schemeClr val="tx1"/>
                          </a:solidFill>
                          <a:latin typeface="Arial" charset="0"/>
                          <a:ea typeface="ＭＳ Ｐゴシック" pitchFamily="34" charset="-128"/>
                        </a:defRPr>
                      </a:lvl7pPr>
                      <a:lvl8pPr eaLnBrk="0" fontAlgn="base" hangingPunct="0">
                        <a:spcBef>
                          <a:spcPct val="20000"/>
                        </a:spcBef>
                        <a:spcAft>
                          <a:spcPct val="0"/>
                        </a:spcAft>
                        <a:defRPr sz="1200">
                          <a:solidFill>
                            <a:schemeClr val="tx1"/>
                          </a:solidFill>
                          <a:latin typeface="Arial" charset="0"/>
                          <a:ea typeface="ＭＳ Ｐゴシック" pitchFamily="34" charset="-128"/>
                        </a:defRPr>
                      </a:lvl8pPr>
                      <a:lvl9pPr eaLnBrk="0" fontAlgn="base" hangingPunct="0">
                        <a:spcBef>
                          <a:spcPct val="20000"/>
                        </a:spcBef>
                        <a:spcAft>
                          <a:spcPct val="0"/>
                        </a:spcAft>
                        <a:defRPr sz="12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500" b="0" i="0" u="none" strike="noStrike" kern="1200" cap="none" normalizeH="0" baseline="0" dirty="0" smtClean="0">
                          <a:ln>
                            <a:noFill/>
                          </a:ln>
                          <a:solidFill>
                            <a:schemeClr val="tx1"/>
                          </a:solidFill>
                          <a:effectLst/>
                          <a:latin typeface="Arial" charset="0"/>
                          <a:ea typeface="+mn-ea"/>
                          <a:cs typeface="Times New Roman" pitchFamily="18" charset="0"/>
                        </a:rPr>
                        <a:t>Chemie</a:t>
                      </a:r>
                      <a:endParaRPr kumimoji="0" lang="de-CH" sz="1500" b="0" i="0" u="none" strike="noStrike" kern="1200" cap="none" normalizeH="0" baseline="0" dirty="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lvl1pPr eaLnBrk="0" hangingPunct="0">
                        <a:buFont typeface="Wingdings" pitchFamily="2" charset="2"/>
                        <a:defRPr sz="2000" b="1">
                          <a:solidFill>
                            <a:schemeClr val="tx1"/>
                          </a:solidFill>
                          <a:latin typeface="Arial" charset="0"/>
                        </a:defRPr>
                      </a:lvl1pPr>
                      <a:lvl2pPr eaLnBrk="0" hangingPunct="0">
                        <a:lnSpc>
                          <a:spcPts val="2800"/>
                        </a:lnSpc>
                        <a:spcBef>
                          <a:spcPct val="70000"/>
                        </a:spcBef>
                        <a:buFont typeface="Wingdings" pitchFamily="2" charset="2"/>
                        <a:defRPr sz="2000">
                          <a:solidFill>
                            <a:schemeClr val="tx1"/>
                          </a:solidFill>
                          <a:latin typeface="Arial" charset="0"/>
                          <a:ea typeface="ＭＳ Ｐゴシック" pitchFamily="34" charset="-128"/>
                        </a:defRPr>
                      </a:lvl2pPr>
                      <a:lvl3pPr eaLnBrk="0" hangingPunct="0">
                        <a:spcBef>
                          <a:spcPct val="20000"/>
                        </a:spcBef>
                        <a:buFont typeface="Arial" charset="0"/>
                        <a:defRPr>
                          <a:solidFill>
                            <a:schemeClr val="tx1"/>
                          </a:solidFill>
                          <a:latin typeface="Arial" charset="0"/>
                          <a:ea typeface="ＭＳ Ｐゴシック" pitchFamily="34" charset="-128"/>
                        </a:defRPr>
                      </a:lvl3pPr>
                      <a:lvl4pPr eaLnBrk="0" hangingPunct="0">
                        <a:spcBef>
                          <a:spcPct val="20000"/>
                        </a:spcBef>
                        <a:defRPr sz="1200">
                          <a:solidFill>
                            <a:schemeClr val="tx1"/>
                          </a:solidFill>
                          <a:latin typeface="Arial" charset="0"/>
                          <a:ea typeface="ＭＳ Ｐゴシック" pitchFamily="34" charset="-128"/>
                        </a:defRPr>
                      </a:lvl4pPr>
                      <a:lvl5pPr eaLnBrk="0" hangingPunct="0">
                        <a:spcBef>
                          <a:spcPct val="20000"/>
                        </a:spcBef>
                        <a:defRPr sz="1200">
                          <a:solidFill>
                            <a:schemeClr val="tx1"/>
                          </a:solidFill>
                          <a:latin typeface="Arial" charset="0"/>
                          <a:ea typeface="ＭＳ Ｐゴシック" pitchFamily="34" charset="-128"/>
                        </a:defRPr>
                      </a:lvl5pPr>
                      <a:lvl6pPr eaLnBrk="0" fontAlgn="base" hangingPunct="0">
                        <a:spcBef>
                          <a:spcPct val="20000"/>
                        </a:spcBef>
                        <a:spcAft>
                          <a:spcPct val="0"/>
                        </a:spcAft>
                        <a:defRPr sz="1200">
                          <a:solidFill>
                            <a:schemeClr val="tx1"/>
                          </a:solidFill>
                          <a:latin typeface="Arial" charset="0"/>
                          <a:ea typeface="ＭＳ Ｐゴシック" pitchFamily="34" charset="-128"/>
                        </a:defRPr>
                      </a:lvl6pPr>
                      <a:lvl7pPr eaLnBrk="0" fontAlgn="base" hangingPunct="0">
                        <a:spcBef>
                          <a:spcPct val="20000"/>
                        </a:spcBef>
                        <a:spcAft>
                          <a:spcPct val="0"/>
                        </a:spcAft>
                        <a:defRPr sz="1200">
                          <a:solidFill>
                            <a:schemeClr val="tx1"/>
                          </a:solidFill>
                          <a:latin typeface="Arial" charset="0"/>
                          <a:ea typeface="ＭＳ Ｐゴシック" pitchFamily="34" charset="-128"/>
                        </a:defRPr>
                      </a:lvl7pPr>
                      <a:lvl8pPr eaLnBrk="0" fontAlgn="base" hangingPunct="0">
                        <a:spcBef>
                          <a:spcPct val="20000"/>
                        </a:spcBef>
                        <a:spcAft>
                          <a:spcPct val="0"/>
                        </a:spcAft>
                        <a:defRPr sz="1200">
                          <a:solidFill>
                            <a:schemeClr val="tx1"/>
                          </a:solidFill>
                          <a:latin typeface="Arial" charset="0"/>
                          <a:ea typeface="ＭＳ Ｐゴシック" pitchFamily="34" charset="-128"/>
                        </a:defRPr>
                      </a:lvl8pPr>
                      <a:lvl9pPr eaLnBrk="0" fontAlgn="base" hangingPunct="0">
                        <a:spcBef>
                          <a:spcPct val="20000"/>
                        </a:spcBef>
                        <a:spcAft>
                          <a:spcPct val="0"/>
                        </a:spcAft>
                        <a:defRPr sz="12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rPr>
                        <a:t>2./3. Sek</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135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500" b="0" i="0" u="none" strike="noStrike" kern="1200" cap="none" normalizeH="0" baseline="0" dirty="0" smtClean="0">
                          <a:ln>
                            <a:noFill/>
                          </a:ln>
                          <a:solidFill>
                            <a:schemeClr val="tx1"/>
                          </a:solidFill>
                          <a:effectLst/>
                          <a:latin typeface="Arial" charset="0"/>
                          <a:ea typeface="+mn-ea"/>
                          <a:cs typeface="Times New Roman" pitchFamily="18" charset="0"/>
                        </a:rPr>
                        <a:t>Physik</a:t>
                      </a:r>
                      <a:endParaRPr kumimoji="0" lang="de-CH" sz="1500" b="0" i="0" u="none" strike="noStrike" kern="1200" cap="none" normalizeH="0" baseline="0" dirty="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rPr>
                        <a:t>2./3. Sek</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r>
              <a:tr h="344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500" b="0" i="0" u="none" strike="noStrike" kern="1200" cap="none" normalizeH="0" baseline="0" dirty="0" smtClean="0">
                          <a:ln>
                            <a:noFill/>
                          </a:ln>
                          <a:solidFill>
                            <a:schemeClr val="tx1"/>
                          </a:solidFill>
                          <a:effectLst/>
                          <a:latin typeface="Arial" charset="0"/>
                          <a:ea typeface="+mn-ea"/>
                          <a:cs typeface="Times New Roman" pitchFamily="18" charset="0"/>
                        </a:rPr>
                        <a:t>Ethik und Religionen</a:t>
                      </a:r>
                      <a:endParaRPr kumimoji="0" lang="de-CH" sz="1500" b="0" i="0" u="none" strike="noStrike" kern="1200" cap="none" normalizeH="0" baseline="0" dirty="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rPr>
                        <a:t>Primar / ganze Oberstufe</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44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500" b="0" i="0" u="none" strike="noStrike" kern="1200" cap="none" normalizeH="0" baseline="0" dirty="0" smtClean="0">
                          <a:ln>
                            <a:noFill/>
                          </a:ln>
                          <a:solidFill>
                            <a:schemeClr val="tx1"/>
                          </a:solidFill>
                          <a:effectLst/>
                          <a:latin typeface="Arial" charset="0"/>
                          <a:ea typeface="+mn-ea"/>
                          <a:cs typeface="Times New Roman" pitchFamily="18" charset="0"/>
                        </a:rPr>
                        <a:t>Italienisch</a:t>
                      </a:r>
                      <a:endParaRPr kumimoji="0" lang="de-CH" sz="1500" b="0" i="0" u="none" strike="noStrike" kern="1200" cap="none" normalizeH="0" baseline="0" dirty="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rPr>
                        <a:t>2./3. </a:t>
                      </a:r>
                      <a:r>
                        <a:rPr kumimoji="0" lang="de-CH" altLang="de-DE" sz="1500" b="0" i="0" u="none" strike="noStrike" kern="1200" cap="none" normalizeH="0" baseline="0" dirty="0" err="1" smtClean="0">
                          <a:ln>
                            <a:noFill/>
                          </a:ln>
                          <a:solidFill>
                            <a:schemeClr val="tx1"/>
                          </a:solidFill>
                          <a:effectLst/>
                          <a:latin typeface="Arial" charset="0"/>
                          <a:ea typeface="+mn-ea"/>
                          <a:cs typeface="Times New Roman" pitchFamily="18" charset="0"/>
                        </a:rPr>
                        <a:t>Bez</a:t>
                      </a:r>
                      <a:endPar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2"/>
                    </a:solidFill>
                  </a:tcPr>
                </a:tc>
              </a:tr>
              <a:tr h="3445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500" b="0" i="0" u="none" strike="noStrike" kern="1200" cap="none" normalizeH="0" baseline="0" dirty="0" smtClean="0">
                          <a:ln>
                            <a:noFill/>
                          </a:ln>
                          <a:solidFill>
                            <a:schemeClr val="tx1"/>
                          </a:solidFill>
                          <a:effectLst/>
                          <a:latin typeface="Arial" charset="0"/>
                          <a:ea typeface="+mn-ea"/>
                          <a:cs typeface="Times New Roman" pitchFamily="18" charset="0"/>
                        </a:rPr>
                        <a:t>Latein</a:t>
                      </a:r>
                      <a:endParaRPr kumimoji="0" lang="de-CH" sz="1500" b="0" i="0" u="none" strike="noStrike" kern="1200" cap="none" normalizeH="0" baseline="0" dirty="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rPr>
                        <a:t>1. – 3. </a:t>
                      </a:r>
                      <a:r>
                        <a:rPr kumimoji="0" lang="de-CH" altLang="de-DE" sz="1500" b="0" i="0" u="none" strike="noStrike" kern="1200" cap="none" normalizeH="0" baseline="0" dirty="0" err="1" smtClean="0">
                          <a:ln>
                            <a:noFill/>
                          </a:ln>
                          <a:solidFill>
                            <a:schemeClr val="tx1"/>
                          </a:solidFill>
                          <a:effectLst/>
                          <a:latin typeface="Arial" charset="0"/>
                          <a:ea typeface="+mn-ea"/>
                          <a:cs typeface="Times New Roman" pitchFamily="18" charset="0"/>
                        </a:rPr>
                        <a:t>Bez</a:t>
                      </a:r>
                      <a:endPar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600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500" b="0" i="0" u="none" strike="noStrike" kern="1200" cap="none" normalizeH="0" baseline="0" dirty="0" smtClean="0">
                          <a:ln>
                            <a:noFill/>
                          </a:ln>
                          <a:solidFill>
                            <a:schemeClr val="tx1"/>
                          </a:solidFill>
                          <a:effectLst/>
                          <a:latin typeface="Arial" charset="0"/>
                          <a:ea typeface="+mn-ea"/>
                          <a:cs typeface="Times New Roman" pitchFamily="18" charset="0"/>
                        </a:rPr>
                        <a:t>Textiles Werken</a:t>
                      </a:r>
                      <a:endParaRPr kumimoji="0" lang="de-CH" sz="1500" b="0" i="0" u="none" strike="noStrike" kern="1200" cap="none" normalizeH="0" baseline="0" dirty="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rPr>
                        <a:t>Primar/ ganze Oberstufe</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r>
              <a:tr h="30179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500" b="0" i="0" u="none" strike="noStrike" kern="1200" cap="none" normalizeH="0" baseline="0" dirty="0" smtClean="0">
                          <a:ln>
                            <a:noFill/>
                          </a:ln>
                          <a:solidFill>
                            <a:schemeClr val="tx1"/>
                          </a:solidFill>
                          <a:effectLst/>
                          <a:latin typeface="Arial" charset="0"/>
                          <a:ea typeface="+mn-ea"/>
                          <a:cs typeface="Times New Roman" pitchFamily="18" charset="0"/>
                        </a:rPr>
                        <a:t>Werken</a:t>
                      </a:r>
                      <a:endParaRPr kumimoji="0" lang="de-CH" sz="1500" b="0" i="0" u="none" strike="noStrike" kern="1200" cap="none" normalizeH="0" baseline="0" dirty="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rPr>
                        <a:t>Primar/ 2./3. Oberstufe</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r>
              <a:tr h="3600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500" b="0" i="0" u="none" strike="noStrike" kern="1200" cap="none" normalizeH="0" baseline="0" dirty="0" smtClean="0">
                          <a:ln>
                            <a:noFill/>
                          </a:ln>
                          <a:solidFill>
                            <a:schemeClr val="tx1"/>
                          </a:solidFill>
                          <a:effectLst/>
                          <a:latin typeface="Arial" charset="0"/>
                          <a:ea typeface="+mn-ea"/>
                          <a:cs typeface="Times New Roman" pitchFamily="18" charset="0"/>
                        </a:rPr>
                        <a:t>Bildnerisches Gestalten</a:t>
                      </a:r>
                      <a:endParaRPr kumimoji="0" lang="de-CH" sz="1500" b="0" i="0" u="none" strike="noStrike" kern="1200" cap="none" normalizeH="0" baseline="0" dirty="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rPr>
                        <a:t>Primar / 2./3. Oberstufe</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r>
              <a:tr h="2969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500" b="0" i="0" u="none" strike="noStrike" kern="1200" cap="none" normalizeH="0" baseline="0" dirty="0" smtClean="0">
                          <a:ln>
                            <a:noFill/>
                          </a:ln>
                          <a:solidFill>
                            <a:schemeClr val="tx1"/>
                          </a:solidFill>
                          <a:effectLst/>
                          <a:latin typeface="Arial" charset="0"/>
                          <a:ea typeface="+mn-ea"/>
                          <a:cs typeface="Times New Roman" pitchFamily="18" charset="0"/>
                        </a:rPr>
                        <a:t>Musik</a:t>
                      </a:r>
                      <a:endParaRPr kumimoji="0" lang="de-CH" sz="1500" b="0" i="0" u="none" strike="noStrike" kern="1200" cap="none" normalizeH="0" baseline="0" dirty="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rPr>
                        <a:t>Primar / ganze Oberstufe</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r>
              <a:tr h="3097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500" b="0" i="0" u="none" strike="noStrike" kern="1200" cap="none" normalizeH="0" baseline="0" dirty="0" smtClean="0">
                          <a:ln>
                            <a:noFill/>
                          </a:ln>
                          <a:solidFill>
                            <a:schemeClr val="tx1"/>
                          </a:solidFill>
                          <a:effectLst/>
                          <a:latin typeface="Arial" charset="0"/>
                          <a:ea typeface="+mn-ea"/>
                          <a:cs typeface="Times New Roman" pitchFamily="18" charset="0"/>
                        </a:rPr>
                        <a:t>Sport</a:t>
                      </a:r>
                      <a:endParaRPr kumimoji="0" lang="de-CH" sz="1500" b="0" i="0" u="none" strike="noStrike" kern="1200" cap="none" normalizeH="0" baseline="0" dirty="0">
                        <a:ln>
                          <a:noFill/>
                        </a:ln>
                        <a:solidFill>
                          <a:schemeClr val="tx1"/>
                        </a:solidFill>
                        <a:effectLst/>
                        <a:latin typeface="Arial" charset="0"/>
                        <a:ea typeface="+mn-ea"/>
                        <a:cs typeface="Times New Roman" pitchFamily="18"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altLang="de-DE" sz="1500" b="0" i="0" u="none" strike="noStrike" kern="1200" cap="none" normalizeH="0" baseline="0" dirty="0" smtClean="0">
                          <a:ln>
                            <a:noFill/>
                          </a:ln>
                          <a:solidFill>
                            <a:schemeClr val="tx1"/>
                          </a:solidFill>
                          <a:effectLst/>
                          <a:latin typeface="Arial" charset="0"/>
                          <a:ea typeface="+mn-ea"/>
                          <a:cs typeface="Times New Roman" pitchFamily="18" charset="0"/>
                        </a:rPr>
                        <a:t>Primar / ganze Oberstufe</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accent1">
                        <a:lumMod val="20000"/>
                        <a:lumOff val="80000"/>
                      </a:schemeClr>
                    </a:solidFill>
                  </a:tcPr>
                </a:tc>
              </a:tr>
            </a:tbl>
          </a:graphicData>
        </a:graphic>
      </p:graphicFrame>
      <p:pic>
        <p:nvPicPr>
          <p:cNvPr id="10" name="Bild 3"/>
          <p:cNvPicPr>
            <a:picLocks noChangeAspect="1"/>
          </p:cNvPicPr>
          <p:nvPr>
            <p:custDataLst>
              <p:tags r:id="rId2"/>
            </p:custDataLst>
          </p:nvPr>
        </p:nvPicPr>
        <p:blipFill>
          <a:blip r:embed="rId7"/>
          <a:stretch>
            <a:fillRect/>
          </a:stretch>
        </p:blipFill>
        <p:spPr>
          <a:xfrm>
            <a:off x="7135468" y="116632"/>
            <a:ext cx="1252956" cy="885428"/>
          </a:xfrm>
          <a:prstGeom prst="rect">
            <a:avLst/>
          </a:prstGeom>
        </p:spPr>
      </p:pic>
      <p:pic>
        <p:nvPicPr>
          <p:cNvPr id="11" name="Bild 10"/>
          <p:cNvPicPr>
            <a:picLocks noChangeAspect="1"/>
          </p:cNvPicPr>
          <p:nvPr>
            <p:custDataLst>
              <p:tags r:id="rId3"/>
            </p:custDataLst>
          </p:nvPr>
        </p:nvPicPr>
        <p:blipFill>
          <a:blip r:embed="rId8"/>
          <a:stretch>
            <a:fillRect/>
          </a:stretch>
        </p:blipFill>
        <p:spPr>
          <a:xfrm>
            <a:off x="899592" y="306232"/>
            <a:ext cx="1409818" cy="708519"/>
          </a:xfrm>
          <a:prstGeom prst="rect">
            <a:avLst/>
          </a:prstGeom>
        </p:spPr>
      </p:pic>
      <p:sp>
        <p:nvSpPr>
          <p:cNvPr id="5" name="Titel 1"/>
          <p:cNvSpPr>
            <a:spLocks noGrp="1"/>
          </p:cNvSpPr>
          <p:nvPr>
            <p:ph type="title"/>
            <p:custDataLst>
              <p:tags r:id="rId4"/>
            </p:custDataLst>
          </p:nvPr>
        </p:nvSpPr>
        <p:spPr>
          <a:xfrm>
            <a:off x="899592" y="1088808"/>
            <a:ext cx="7560000" cy="612000"/>
          </a:xfrm>
        </p:spPr>
        <p:txBody>
          <a:bodyPr/>
          <a:lstStyle/>
          <a:p>
            <a:r>
              <a:rPr lang="de-CH" sz="2400" dirty="0" smtClean="0">
                <a:solidFill>
                  <a:schemeClr val="tx2"/>
                </a:solidFill>
              </a:rPr>
              <a:t>Aargauer Lehrplan – ohne Jahrgangsziele</a:t>
            </a:r>
            <a:endParaRPr lang="de-CH" sz="2400" dirty="0">
              <a:solidFill>
                <a:schemeClr val="tx2"/>
              </a:solidFill>
            </a:endParaRPr>
          </a:p>
        </p:txBody>
      </p:sp>
      <p:sp>
        <p:nvSpPr>
          <p:cNvPr id="6"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solidFill>
                  <a:schemeClr val="tx1"/>
                </a:solidFill>
              </a:rPr>
              <a:pPr/>
              <a:t>35</a:t>
            </a:fld>
            <a:endParaRPr lang="de-CH" dirty="0">
              <a:solidFill>
                <a:schemeClr val="tx1"/>
              </a:solidFill>
            </a:endParaRPr>
          </a:p>
        </p:txBody>
      </p:sp>
    </p:spTree>
    <p:extLst>
      <p:ext uri="{BB962C8B-B14F-4D97-AF65-F5344CB8AC3E}">
        <p14:creationId xmlns:p14="http://schemas.microsoft.com/office/powerpoint/2010/main" val="1376904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8" descr="bg-titelfolie-pp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1773238"/>
            <a:ext cx="82423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540000" y="360000"/>
            <a:ext cx="8202602" cy="400110"/>
          </a:xfrm>
        </p:spPr>
        <p:txBody>
          <a:bodyPr/>
          <a:lstStyle/>
          <a:p>
            <a:r>
              <a:rPr lang="de-CH" dirty="0" smtClean="0">
                <a:solidFill>
                  <a:srgbClr val="0070C0"/>
                </a:solidFill>
              </a:rPr>
              <a:t>Fragen</a:t>
            </a:r>
            <a:endParaRPr lang="de-CH" dirty="0">
              <a:solidFill>
                <a:srgbClr val="0070C0"/>
              </a:solidFill>
            </a:endParaRPr>
          </a:p>
        </p:txBody>
      </p:sp>
      <p:sp>
        <p:nvSpPr>
          <p:cNvPr id="6" name="Textfeld 5"/>
          <p:cNvSpPr txBox="1"/>
          <p:nvPr/>
        </p:nvSpPr>
        <p:spPr>
          <a:xfrm>
            <a:off x="-75862" y="5909417"/>
            <a:ext cx="1800200" cy="215444"/>
          </a:xfrm>
          <a:prstGeom prst="rect">
            <a:avLst/>
          </a:prstGeom>
          <a:noFill/>
        </p:spPr>
        <p:txBody>
          <a:bodyPr wrap="square" rtlCol="0">
            <a:spAutoFit/>
          </a:bodyPr>
          <a:lstStyle/>
          <a:p>
            <a:r>
              <a:rPr lang="de-CH" sz="800" dirty="0" smtClean="0">
                <a:latin typeface="Arial" pitchFamily="34" charset="0"/>
                <a:cs typeface="Arial" pitchFamily="34" charset="0"/>
              </a:rPr>
              <a:t>Foto: </a:t>
            </a:r>
            <a:r>
              <a:rPr lang="de-CH" sz="800" dirty="0">
                <a:latin typeface="Arial" pitchFamily="34" charset="0"/>
                <a:cs typeface="Arial" pitchFamily="34" charset="0"/>
              </a:rPr>
              <a:t>edenwithin/iStock/Thinkstock </a:t>
            </a:r>
          </a:p>
        </p:txBody>
      </p:sp>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2878" b="11751"/>
          <a:stretch/>
        </p:blipFill>
        <p:spPr bwMode="auto">
          <a:xfrm>
            <a:off x="2838" y="1784124"/>
            <a:ext cx="8313241"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nicole.wespi\AppData\Local\Microsoft\Windows\Temporary Internet Files\Content.Outlook\UP0CJCSF\schnipse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5736" y="1772816"/>
            <a:ext cx="1224136" cy="88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74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8" descr="bg-titelfolie-pp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1773238"/>
            <a:ext cx="82423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32705" b="979"/>
          <a:stretch/>
        </p:blipFill>
        <p:spPr bwMode="auto">
          <a:xfrm>
            <a:off x="-11613" y="1772816"/>
            <a:ext cx="823844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40000" y="360000"/>
            <a:ext cx="8202602" cy="400110"/>
          </a:xfrm>
        </p:spPr>
        <p:txBody>
          <a:bodyPr/>
          <a:lstStyle/>
          <a:p>
            <a:r>
              <a:rPr lang="de-CH" dirty="0">
                <a:solidFill>
                  <a:srgbClr val="0070C0"/>
                </a:solidFill>
              </a:rPr>
              <a:t>Einführung </a:t>
            </a:r>
            <a:r>
              <a:rPr lang="de-CH" dirty="0" smtClean="0">
                <a:solidFill>
                  <a:srgbClr val="0070C0"/>
                </a:solidFill>
              </a:rPr>
              <a:t>des Lehrplans 21 im </a:t>
            </a:r>
            <a:r>
              <a:rPr lang="de-CH" dirty="0">
                <a:solidFill>
                  <a:srgbClr val="0070C0"/>
                </a:solidFill>
              </a:rPr>
              <a:t>Kanton Aargau </a:t>
            </a:r>
          </a:p>
        </p:txBody>
      </p:sp>
      <p:pic>
        <p:nvPicPr>
          <p:cNvPr id="1026" name="Picture 2" descr="C:\Users\nicole.wespi\AppData\Local\Microsoft\Windows\Temporary Internet Files\Content.Outlook\UP0CJCSF\schnipse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5736" y="1772816"/>
            <a:ext cx="1224136" cy="884098"/>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36512" y="5899044"/>
            <a:ext cx="2160240" cy="215444"/>
          </a:xfrm>
          <a:prstGeom prst="rect">
            <a:avLst/>
          </a:prstGeom>
          <a:noFill/>
        </p:spPr>
        <p:txBody>
          <a:bodyPr wrap="square" rtlCol="0">
            <a:spAutoFit/>
          </a:bodyPr>
          <a:lstStyle/>
          <a:p>
            <a:r>
              <a:rPr lang="de-CH" sz="800" dirty="0" smtClean="0">
                <a:latin typeface="Arial" pitchFamily="34" charset="0"/>
                <a:cs typeface="Arial" pitchFamily="34" charset="0"/>
              </a:rPr>
              <a:t>Foto: </a:t>
            </a:r>
            <a:r>
              <a:rPr lang="de-CH" sz="800" dirty="0">
                <a:latin typeface="Arial" pitchFamily="34" charset="0"/>
                <a:cs typeface="Arial" pitchFamily="34" charset="0"/>
              </a:rPr>
              <a:t>Jupiterimages/Stockbyte/Thinkstock</a:t>
            </a:r>
          </a:p>
        </p:txBody>
      </p:sp>
    </p:spTree>
    <p:extLst>
      <p:ext uri="{BB962C8B-B14F-4D97-AF65-F5344CB8AC3E}">
        <p14:creationId xmlns:p14="http://schemas.microsoft.com/office/powerpoint/2010/main" val="2657047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8136456" cy="612000"/>
          </a:xfrm>
        </p:spPr>
        <p:txBody>
          <a:bodyPr/>
          <a:lstStyle/>
          <a:p>
            <a:r>
              <a:rPr lang="de-CH" dirty="0" smtClean="0">
                <a:solidFill>
                  <a:srgbClr val="0070C0"/>
                </a:solidFill>
              </a:rPr>
              <a:t>Beachtlicher</a:t>
            </a:r>
            <a:r>
              <a:rPr lang="de-CH" dirty="0" smtClean="0">
                <a:solidFill>
                  <a:srgbClr val="FF0000"/>
                </a:solidFill>
              </a:rPr>
              <a:t> </a:t>
            </a:r>
            <a:r>
              <a:rPr lang="de-CH" dirty="0" smtClean="0">
                <a:solidFill>
                  <a:srgbClr val="0070C0"/>
                </a:solidFill>
              </a:rPr>
              <a:t>Handlungsspielraum für </a:t>
            </a:r>
            <a:r>
              <a:rPr lang="de-CH" dirty="0">
                <a:solidFill>
                  <a:srgbClr val="0070C0"/>
                </a:solidFill>
              </a:rPr>
              <a:t>den Kanton</a:t>
            </a:r>
          </a:p>
        </p:txBody>
      </p:sp>
      <p:sp>
        <p:nvSpPr>
          <p:cNvPr id="3" name="Inhaltsplatzhalter 2"/>
          <p:cNvSpPr>
            <a:spLocks noGrp="1"/>
          </p:cNvSpPr>
          <p:nvPr>
            <p:ph idx="1"/>
          </p:nvPr>
        </p:nvSpPr>
        <p:spPr>
          <a:xfrm>
            <a:off x="540000" y="1080000"/>
            <a:ext cx="8208912" cy="4266000"/>
          </a:xfrm>
        </p:spPr>
        <p:txBody>
          <a:bodyPr/>
          <a:lstStyle/>
          <a:p>
            <a:pPr marL="342900" lvl="1" indent="-342900">
              <a:spcAft>
                <a:spcPts val="1200"/>
              </a:spcAft>
              <a:buClr>
                <a:srgbClr val="0070C0"/>
              </a:buClr>
              <a:buSzPct val="85000"/>
              <a:buFont typeface="Arial"/>
              <a:buChar char="•"/>
              <a:tabLst>
                <a:tab pos="632059" algn="l"/>
              </a:tabLst>
              <a:defRPr/>
            </a:pPr>
            <a:r>
              <a:rPr lang="de-CH" sz="1800" dirty="0" smtClean="0">
                <a:latin typeface="Arial" pitchFamily="34" charset="0"/>
              </a:rPr>
              <a:t>Umsetzungszeitpunkt</a:t>
            </a:r>
          </a:p>
          <a:p>
            <a:pPr marL="342900" lvl="1" indent="-342900">
              <a:spcAft>
                <a:spcPts val="1200"/>
              </a:spcAft>
              <a:buClr>
                <a:srgbClr val="0070C0"/>
              </a:buClr>
              <a:buSzPct val="85000"/>
              <a:buFont typeface="Arial"/>
              <a:buChar char="•"/>
              <a:tabLst>
                <a:tab pos="632059" algn="l"/>
              </a:tabLst>
              <a:defRPr/>
            </a:pPr>
            <a:r>
              <a:rPr lang="de-CH" sz="1800" dirty="0" smtClean="0">
                <a:latin typeface="Arial" pitchFamily="34" charset="0"/>
              </a:rPr>
              <a:t>Fremdsprachenfolge</a:t>
            </a:r>
            <a:endParaRPr lang="de-CH" sz="1800" dirty="0">
              <a:latin typeface="Arial" pitchFamily="34" charset="0"/>
            </a:endParaRPr>
          </a:p>
          <a:p>
            <a:pPr marL="342900" lvl="1" indent="-342900">
              <a:spcAft>
                <a:spcPts val="1200"/>
              </a:spcAft>
              <a:buClr>
                <a:srgbClr val="0070C0"/>
              </a:buClr>
              <a:buSzPct val="85000"/>
              <a:buFont typeface="Arial"/>
              <a:buChar char="•"/>
              <a:tabLst>
                <a:tab pos="632059" algn="l"/>
              </a:tabLst>
              <a:defRPr/>
            </a:pPr>
            <a:r>
              <a:rPr lang="de-CH" sz="1800" dirty="0" smtClean="0">
                <a:latin typeface="Arial" pitchFamily="34" charset="0"/>
              </a:rPr>
              <a:t>Stundentafel</a:t>
            </a:r>
          </a:p>
          <a:p>
            <a:pPr marL="342900" lvl="1" indent="-342900">
              <a:spcAft>
                <a:spcPts val="1200"/>
              </a:spcAft>
              <a:buClr>
                <a:srgbClr val="0070C0"/>
              </a:buClr>
              <a:buSzPct val="85000"/>
              <a:buFont typeface="Arial"/>
              <a:buChar char="•"/>
              <a:tabLst>
                <a:tab pos="632059" algn="l"/>
              </a:tabLst>
              <a:defRPr/>
            </a:pPr>
            <a:r>
              <a:rPr lang="de-CH" sz="1800" dirty="0" smtClean="0"/>
              <a:t>Setzen von Schwerpunkten (</a:t>
            </a:r>
            <a:r>
              <a:rPr lang="de-CH" sz="1800" dirty="0"/>
              <a:t>z.B. Naturwissenschaften</a:t>
            </a:r>
            <a:r>
              <a:rPr lang="de-CH" sz="1800" dirty="0" smtClean="0"/>
              <a:t>)</a:t>
            </a:r>
          </a:p>
          <a:p>
            <a:pPr marL="342900" lvl="1" indent="-342900">
              <a:spcAft>
                <a:spcPts val="1200"/>
              </a:spcAft>
              <a:buClr>
                <a:srgbClr val="0070C0"/>
              </a:buClr>
              <a:buSzPct val="85000"/>
              <a:buFont typeface="Arial"/>
              <a:buChar char="•"/>
              <a:tabLst>
                <a:tab pos="632059" algn="l"/>
              </a:tabLst>
              <a:defRPr/>
            </a:pPr>
            <a:r>
              <a:rPr lang="de-CH" sz="1800" dirty="0" smtClean="0">
                <a:latin typeface="Arial" pitchFamily="34" charset="0"/>
              </a:rPr>
              <a:t>Übergänge </a:t>
            </a:r>
            <a:r>
              <a:rPr lang="de-CH" sz="1800" dirty="0">
                <a:latin typeface="Arial" pitchFamily="34" charset="0"/>
              </a:rPr>
              <a:t>in die Berufsausbildungen und weiterführende Schulen</a:t>
            </a:r>
          </a:p>
          <a:p>
            <a:pPr marL="342900" lvl="1" indent="-342900">
              <a:spcAft>
                <a:spcPts val="1200"/>
              </a:spcAft>
              <a:buClr>
                <a:srgbClr val="0070C0"/>
              </a:buClr>
              <a:buSzPct val="85000"/>
              <a:buFont typeface="Arial"/>
              <a:buChar char="•"/>
              <a:tabLst>
                <a:tab pos="632059" algn="l"/>
              </a:tabLst>
              <a:defRPr/>
            </a:pPr>
            <a:r>
              <a:rPr lang="de-CH" sz="1800" dirty="0" smtClean="0">
                <a:latin typeface="Arial" pitchFamily="34" charset="0"/>
              </a:rPr>
              <a:t>Anpassungen </a:t>
            </a:r>
            <a:r>
              <a:rPr lang="de-CH" sz="1800" dirty="0">
                <a:latin typeface="Arial" pitchFamily="34" charset="0"/>
              </a:rPr>
              <a:t>(Wahlfächer, Schulschrift usw.)</a:t>
            </a:r>
          </a:p>
          <a:p>
            <a:pPr marL="342900" lvl="1" indent="-342900">
              <a:spcAft>
                <a:spcPts val="1200"/>
              </a:spcAft>
              <a:buClr>
                <a:srgbClr val="0070C0"/>
              </a:buClr>
              <a:buSzPct val="85000"/>
              <a:buFont typeface="Arial"/>
              <a:buChar char="•"/>
              <a:tabLst>
                <a:tab pos="632059" algn="l"/>
              </a:tabLst>
              <a:defRPr/>
            </a:pPr>
            <a:r>
              <a:rPr lang="de-CH" sz="1800" dirty="0">
                <a:latin typeface="Arial" pitchFamily="34" charset="0"/>
              </a:rPr>
              <a:t>Beurteilung</a:t>
            </a:r>
          </a:p>
          <a:p>
            <a:pPr marL="342900" lvl="1" indent="-342900">
              <a:spcAft>
                <a:spcPts val="1200"/>
              </a:spcAft>
              <a:buClr>
                <a:srgbClr val="0070C0"/>
              </a:buClr>
              <a:buSzPct val="85000"/>
              <a:buFont typeface="Arial"/>
              <a:buChar char="•"/>
              <a:tabLst>
                <a:tab pos="632059" algn="l"/>
              </a:tabLst>
              <a:defRPr/>
            </a:pPr>
            <a:r>
              <a:rPr lang="de-CH" sz="1800" dirty="0">
                <a:latin typeface="Arial" pitchFamily="34" charset="0"/>
              </a:rPr>
              <a:t>Lehrmittel, Aufgabensammlung und Checks</a:t>
            </a:r>
          </a:p>
          <a:p>
            <a:pPr marL="342900" lvl="1" indent="-342900">
              <a:spcAft>
                <a:spcPts val="1200"/>
              </a:spcAft>
              <a:buClr>
                <a:srgbClr val="0070C0"/>
              </a:buClr>
              <a:buSzPct val="85000"/>
              <a:buFont typeface="Arial"/>
              <a:buChar char="•"/>
              <a:tabLst>
                <a:tab pos="632059" algn="l"/>
              </a:tabLst>
              <a:defRPr/>
            </a:pPr>
            <a:r>
              <a:rPr lang="de-CH" sz="1800" dirty="0" smtClean="0">
                <a:latin typeface="Arial" pitchFamily="34" charset="0"/>
              </a:rPr>
              <a:t>Weiterbildungsangebote</a:t>
            </a:r>
            <a:r>
              <a:rPr lang="de-CH" sz="1800" dirty="0">
                <a:latin typeface="Arial" pitchFamily="34" charset="0"/>
              </a:rPr>
              <a:t>, Beratung und Unterstützung</a:t>
            </a:r>
          </a:p>
          <a:p>
            <a:pPr marL="355600" lvl="1" indent="-265113">
              <a:buClr>
                <a:srgbClr val="0070C0"/>
              </a:buClr>
              <a:buSzPct val="85000"/>
              <a:buFont typeface="Arial" pitchFamily="34" charset="0"/>
              <a:buChar char="•"/>
              <a:tabLst>
                <a:tab pos="632059" algn="l"/>
              </a:tabLst>
              <a:defRPr/>
            </a:pPr>
            <a:r>
              <a:rPr lang="de-CH" sz="1800" dirty="0">
                <a:latin typeface="Arial" pitchFamily="34" charset="0"/>
              </a:rPr>
              <a:t>Einführungsveranstaltungen </a:t>
            </a:r>
          </a:p>
          <a:p>
            <a:pPr marL="355600" lvl="1" indent="-265113">
              <a:buClr>
                <a:schemeClr val="accent4">
                  <a:lumMod val="75000"/>
                </a:schemeClr>
              </a:buClr>
              <a:buSzPct val="85000"/>
              <a:buFont typeface="Arial" pitchFamily="34" charset="0"/>
              <a:buChar char="•"/>
              <a:tabLst>
                <a:tab pos="632059" algn="l"/>
              </a:tabLst>
              <a:defRPr/>
            </a:pPr>
            <a:endParaRPr lang="de-CH" sz="1800" dirty="0" smtClean="0"/>
          </a:p>
          <a:p>
            <a:pPr marL="359138" lvl="1" indent="0">
              <a:buNone/>
              <a:defRPr/>
            </a:pPr>
            <a:endParaRPr lang="de-CH" sz="2400" dirty="0">
              <a:solidFill>
                <a:srgbClr val="5A9A2A"/>
              </a:solidFill>
              <a:ea typeface="ＭＳ Ｐゴシック" pitchFamily="34" charset="-128"/>
              <a:sym typeface="Wingdings" pitchFamily="2" charset="2"/>
            </a:endParaRPr>
          </a:p>
          <a:p>
            <a:pPr marL="0" indent="0">
              <a:buNone/>
            </a:pPr>
            <a:endParaRPr lang="de-CH" dirty="0"/>
          </a:p>
        </p:txBody>
      </p:sp>
      <p:sp>
        <p:nvSpPr>
          <p:cNvPr id="4"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solidFill>
                  <a:schemeClr val="tx1"/>
                </a:solidFill>
              </a:rPr>
              <a:pPr/>
              <a:t>38</a:t>
            </a:fld>
            <a:endParaRPr lang="de-CH" dirty="0">
              <a:solidFill>
                <a:schemeClr val="tx1"/>
              </a:solidFill>
            </a:endParaRPr>
          </a:p>
        </p:txBody>
      </p:sp>
    </p:spTree>
    <p:extLst>
      <p:ext uri="{BB962C8B-B14F-4D97-AF65-F5344CB8AC3E}">
        <p14:creationId xmlns:p14="http://schemas.microsoft.com/office/powerpoint/2010/main" val="4029055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7560000" cy="612000"/>
          </a:xfrm>
        </p:spPr>
        <p:txBody>
          <a:bodyPr/>
          <a:lstStyle/>
          <a:p>
            <a:r>
              <a:rPr lang="de-CH" dirty="0" smtClean="0">
                <a:solidFill>
                  <a:srgbClr val="0070C0"/>
                </a:solidFill>
              </a:rPr>
              <a:t>So könnte die Stundentafel aussehen</a:t>
            </a:r>
            <a:endParaRPr lang="de-CH" dirty="0">
              <a:solidFill>
                <a:srgbClr val="0070C0"/>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55" y="836712"/>
            <a:ext cx="8090170" cy="545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7956376" y="6481310"/>
            <a:ext cx="647624" cy="230832"/>
          </a:xfrm>
          <a:prstGeom prst="rect">
            <a:avLst/>
          </a:prstGeom>
        </p:spPr>
        <p:txBody>
          <a:bodyPr wrap="square">
            <a:spAutoFit/>
          </a:bodyPr>
          <a:lstStyle/>
          <a:p>
            <a:fld id="{7D5615F9-FF83-43FC-8FF3-D35B6D287C06}" type="slidenum">
              <a:rPr lang="de-CH" sz="900"/>
              <a:pPr/>
              <a:t>39</a:t>
            </a:fld>
            <a:endParaRPr lang="de-CH" sz="900" dirty="0"/>
          </a:p>
        </p:txBody>
      </p:sp>
      <p:sp>
        <p:nvSpPr>
          <p:cNvPr id="3" name="Textfeld 2"/>
          <p:cNvSpPr txBox="1"/>
          <p:nvPr/>
        </p:nvSpPr>
        <p:spPr>
          <a:xfrm>
            <a:off x="3491880" y="6237312"/>
            <a:ext cx="576064" cy="230832"/>
          </a:xfrm>
          <a:prstGeom prst="rect">
            <a:avLst/>
          </a:prstGeom>
          <a:noFill/>
        </p:spPr>
        <p:txBody>
          <a:bodyPr wrap="square" rtlCol="0">
            <a:spAutoFit/>
          </a:bodyPr>
          <a:lstStyle/>
          <a:p>
            <a:r>
              <a:rPr lang="de-CH" sz="900" b="1" dirty="0" smtClean="0">
                <a:solidFill>
                  <a:srgbClr val="FF0000"/>
                </a:solidFill>
              </a:rPr>
              <a:t>22 -24</a:t>
            </a:r>
            <a:endParaRPr lang="de-CH" sz="900" b="1" dirty="0">
              <a:solidFill>
                <a:srgbClr val="FF0000"/>
              </a:solidFill>
            </a:endParaRPr>
          </a:p>
        </p:txBody>
      </p:sp>
      <p:sp>
        <p:nvSpPr>
          <p:cNvPr id="6" name="Textfeld 5"/>
          <p:cNvSpPr txBox="1"/>
          <p:nvPr/>
        </p:nvSpPr>
        <p:spPr>
          <a:xfrm>
            <a:off x="4067944" y="6237312"/>
            <a:ext cx="595018" cy="230832"/>
          </a:xfrm>
          <a:prstGeom prst="rect">
            <a:avLst/>
          </a:prstGeom>
          <a:noFill/>
        </p:spPr>
        <p:txBody>
          <a:bodyPr wrap="square" rtlCol="0">
            <a:spAutoFit/>
          </a:bodyPr>
          <a:lstStyle/>
          <a:p>
            <a:r>
              <a:rPr lang="de-CH" sz="900" b="1" dirty="0" smtClean="0">
                <a:solidFill>
                  <a:srgbClr val="FF0000"/>
                </a:solidFill>
              </a:rPr>
              <a:t>22 - 24</a:t>
            </a:r>
            <a:endParaRPr lang="de-CH" sz="900" b="1" dirty="0">
              <a:solidFill>
                <a:srgbClr val="FF0000"/>
              </a:solidFill>
            </a:endParaRPr>
          </a:p>
        </p:txBody>
      </p:sp>
      <p:sp>
        <p:nvSpPr>
          <p:cNvPr id="7" name="Textfeld 6"/>
          <p:cNvSpPr txBox="1"/>
          <p:nvPr/>
        </p:nvSpPr>
        <p:spPr>
          <a:xfrm>
            <a:off x="5148064" y="6237312"/>
            <a:ext cx="360040" cy="230832"/>
          </a:xfrm>
          <a:prstGeom prst="rect">
            <a:avLst/>
          </a:prstGeom>
          <a:noFill/>
        </p:spPr>
        <p:txBody>
          <a:bodyPr wrap="square" rtlCol="0">
            <a:spAutoFit/>
          </a:bodyPr>
          <a:lstStyle/>
          <a:p>
            <a:r>
              <a:rPr lang="de-CH" sz="900" b="1" dirty="0" smtClean="0">
                <a:solidFill>
                  <a:srgbClr val="FF0000"/>
                </a:solidFill>
              </a:rPr>
              <a:t>28</a:t>
            </a:r>
            <a:endParaRPr lang="de-CH" sz="900" b="1" dirty="0">
              <a:solidFill>
                <a:srgbClr val="FF0000"/>
              </a:solidFill>
            </a:endParaRPr>
          </a:p>
        </p:txBody>
      </p:sp>
      <p:sp>
        <p:nvSpPr>
          <p:cNvPr id="8" name="Textfeld 7"/>
          <p:cNvSpPr txBox="1"/>
          <p:nvPr/>
        </p:nvSpPr>
        <p:spPr>
          <a:xfrm>
            <a:off x="4662962" y="6237312"/>
            <a:ext cx="360040" cy="230832"/>
          </a:xfrm>
          <a:prstGeom prst="rect">
            <a:avLst/>
          </a:prstGeom>
          <a:noFill/>
        </p:spPr>
        <p:txBody>
          <a:bodyPr wrap="square" rtlCol="0">
            <a:spAutoFit/>
          </a:bodyPr>
          <a:lstStyle/>
          <a:p>
            <a:r>
              <a:rPr lang="de-CH" sz="900" b="1" dirty="0" smtClean="0">
                <a:solidFill>
                  <a:srgbClr val="FF0000"/>
                </a:solidFill>
              </a:rPr>
              <a:t>27</a:t>
            </a:r>
            <a:endParaRPr lang="de-CH" sz="900" b="1" dirty="0">
              <a:solidFill>
                <a:srgbClr val="FF0000"/>
              </a:solidFill>
            </a:endParaRPr>
          </a:p>
        </p:txBody>
      </p:sp>
      <p:sp>
        <p:nvSpPr>
          <p:cNvPr id="10" name="Textfeld 9"/>
          <p:cNvSpPr txBox="1"/>
          <p:nvPr/>
        </p:nvSpPr>
        <p:spPr>
          <a:xfrm>
            <a:off x="6300192" y="6237312"/>
            <a:ext cx="360040" cy="230832"/>
          </a:xfrm>
          <a:prstGeom prst="rect">
            <a:avLst/>
          </a:prstGeom>
          <a:noFill/>
        </p:spPr>
        <p:txBody>
          <a:bodyPr wrap="square" rtlCol="0">
            <a:spAutoFit/>
          </a:bodyPr>
          <a:lstStyle/>
          <a:p>
            <a:r>
              <a:rPr lang="de-CH" sz="900" b="1" dirty="0" smtClean="0">
                <a:solidFill>
                  <a:srgbClr val="FF0000"/>
                </a:solidFill>
              </a:rPr>
              <a:t>31</a:t>
            </a:r>
            <a:endParaRPr lang="de-CH" sz="900" b="1" dirty="0">
              <a:solidFill>
                <a:srgbClr val="FF0000"/>
              </a:solidFill>
            </a:endParaRPr>
          </a:p>
        </p:txBody>
      </p:sp>
      <p:sp>
        <p:nvSpPr>
          <p:cNvPr id="11" name="Textfeld 10"/>
          <p:cNvSpPr txBox="1"/>
          <p:nvPr/>
        </p:nvSpPr>
        <p:spPr>
          <a:xfrm>
            <a:off x="6732240" y="6237312"/>
            <a:ext cx="576064" cy="230832"/>
          </a:xfrm>
          <a:prstGeom prst="rect">
            <a:avLst/>
          </a:prstGeom>
          <a:noFill/>
        </p:spPr>
        <p:txBody>
          <a:bodyPr wrap="square" rtlCol="0">
            <a:spAutoFit/>
          </a:bodyPr>
          <a:lstStyle/>
          <a:p>
            <a:r>
              <a:rPr lang="de-CH" sz="900" b="1" dirty="0" smtClean="0">
                <a:solidFill>
                  <a:srgbClr val="FF0000"/>
                </a:solidFill>
              </a:rPr>
              <a:t>26 - 34</a:t>
            </a:r>
            <a:endParaRPr lang="de-CH" sz="900" b="1" dirty="0">
              <a:solidFill>
                <a:srgbClr val="FF0000"/>
              </a:solidFill>
            </a:endParaRPr>
          </a:p>
        </p:txBody>
      </p:sp>
      <p:sp>
        <p:nvSpPr>
          <p:cNvPr id="12" name="Textfeld 11"/>
          <p:cNvSpPr txBox="1"/>
          <p:nvPr/>
        </p:nvSpPr>
        <p:spPr>
          <a:xfrm>
            <a:off x="5796136" y="6237312"/>
            <a:ext cx="360040" cy="230832"/>
          </a:xfrm>
          <a:prstGeom prst="rect">
            <a:avLst/>
          </a:prstGeom>
          <a:noFill/>
        </p:spPr>
        <p:txBody>
          <a:bodyPr wrap="square" rtlCol="0">
            <a:spAutoFit/>
          </a:bodyPr>
          <a:lstStyle/>
          <a:p>
            <a:r>
              <a:rPr lang="de-CH" sz="900" b="1" dirty="0" smtClean="0">
                <a:solidFill>
                  <a:srgbClr val="FF0000"/>
                </a:solidFill>
              </a:rPr>
              <a:t>28</a:t>
            </a:r>
            <a:endParaRPr lang="de-CH" sz="900" b="1" dirty="0">
              <a:solidFill>
                <a:srgbClr val="FF0000"/>
              </a:solidFill>
            </a:endParaRPr>
          </a:p>
        </p:txBody>
      </p:sp>
      <p:sp>
        <p:nvSpPr>
          <p:cNvPr id="14" name="Textfeld 13"/>
          <p:cNvSpPr txBox="1"/>
          <p:nvPr/>
        </p:nvSpPr>
        <p:spPr>
          <a:xfrm>
            <a:off x="7308304" y="6237312"/>
            <a:ext cx="576064" cy="230832"/>
          </a:xfrm>
          <a:prstGeom prst="rect">
            <a:avLst/>
          </a:prstGeom>
          <a:noFill/>
        </p:spPr>
        <p:txBody>
          <a:bodyPr wrap="square" rtlCol="0">
            <a:spAutoFit/>
          </a:bodyPr>
          <a:lstStyle/>
          <a:p>
            <a:r>
              <a:rPr lang="de-CH" sz="900" b="1" dirty="0" smtClean="0">
                <a:solidFill>
                  <a:srgbClr val="FF0000"/>
                </a:solidFill>
              </a:rPr>
              <a:t>30 - 32</a:t>
            </a:r>
            <a:endParaRPr lang="de-CH" sz="900" b="1" dirty="0">
              <a:solidFill>
                <a:srgbClr val="FF0000"/>
              </a:solidFill>
            </a:endParaRPr>
          </a:p>
        </p:txBody>
      </p:sp>
      <p:sp>
        <p:nvSpPr>
          <p:cNvPr id="15" name="Textfeld 14"/>
          <p:cNvSpPr txBox="1"/>
          <p:nvPr/>
        </p:nvSpPr>
        <p:spPr>
          <a:xfrm>
            <a:off x="7884368" y="6237312"/>
            <a:ext cx="648072" cy="230832"/>
          </a:xfrm>
          <a:prstGeom prst="rect">
            <a:avLst/>
          </a:prstGeom>
          <a:noFill/>
        </p:spPr>
        <p:txBody>
          <a:bodyPr wrap="square" rtlCol="0">
            <a:spAutoFit/>
          </a:bodyPr>
          <a:lstStyle/>
          <a:p>
            <a:r>
              <a:rPr lang="de-CH" sz="900" b="1" dirty="0" smtClean="0">
                <a:solidFill>
                  <a:srgbClr val="FF0000"/>
                </a:solidFill>
              </a:rPr>
              <a:t>26 - 30</a:t>
            </a:r>
            <a:endParaRPr lang="de-CH" sz="900" b="1" dirty="0">
              <a:solidFill>
                <a:srgbClr val="FF0000"/>
              </a:solidFill>
            </a:endParaRPr>
          </a:p>
        </p:txBody>
      </p:sp>
      <p:sp>
        <p:nvSpPr>
          <p:cNvPr id="16" name="Textfeld 15"/>
          <p:cNvSpPr txBox="1"/>
          <p:nvPr/>
        </p:nvSpPr>
        <p:spPr>
          <a:xfrm>
            <a:off x="251520" y="6237312"/>
            <a:ext cx="1872208" cy="246221"/>
          </a:xfrm>
          <a:prstGeom prst="rect">
            <a:avLst/>
          </a:prstGeom>
          <a:noFill/>
        </p:spPr>
        <p:txBody>
          <a:bodyPr wrap="square" rtlCol="0">
            <a:spAutoFit/>
          </a:bodyPr>
          <a:lstStyle/>
          <a:p>
            <a:r>
              <a:rPr lang="de-CH" sz="1000" b="1" dirty="0">
                <a:solidFill>
                  <a:srgbClr val="FF0000"/>
                </a:solidFill>
              </a:rPr>
              <a:t>S</a:t>
            </a:r>
            <a:r>
              <a:rPr lang="de-CH" sz="1000" b="1" dirty="0" smtClean="0">
                <a:solidFill>
                  <a:srgbClr val="FF0000"/>
                </a:solidFill>
              </a:rPr>
              <a:t>tundentafel AG 2015/16</a:t>
            </a:r>
            <a:endParaRPr lang="de-CH" sz="1000" b="1" dirty="0">
              <a:solidFill>
                <a:srgbClr val="FF0000"/>
              </a:solidFill>
            </a:endParaRPr>
          </a:p>
        </p:txBody>
      </p:sp>
      <p:sp>
        <p:nvSpPr>
          <p:cNvPr id="17" name="Textfeld 16"/>
          <p:cNvSpPr txBox="1"/>
          <p:nvPr/>
        </p:nvSpPr>
        <p:spPr>
          <a:xfrm>
            <a:off x="3059832" y="6237312"/>
            <a:ext cx="360040" cy="230832"/>
          </a:xfrm>
          <a:prstGeom prst="rect">
            <a:avLst/>
          </a:prstGeom>
          <a:noFill/>
        </p:spPr>
        <p:txBody>
          <a:bodyPr wrap="square" rtlCol="0">
            <a:spAutoFit/>
          </a:bodyPr>
          <a:lstStyle/>
          <a:p>
            <a:r>
              <a:rPr lang="de-CH" sz="900" b="1" dirty="0" smtClean="0">
                <a:solidFill>
                  <a:srgbClr val="FF0000"/>
                </a:solidFill>
              </a:rPr>
              <a:t>22</a:t>
            </a:r>
            <a:endParaRPr lang="de-CH" sz="900" b="1" dirty="0">
              <a:solidFill>
                <a:srgbClr val="FF0000"/>
              </a:solidFill>
            </a:endParaRPr>
          </a:p>
        </p:txBody>
      </p:sp>
      <p:sp>
        <p:nvSpPr>
          <p:cNvPr id="18" name="Textfeld 17"/>
          <p:cNvSpPr txBox="1"/>
          <p:nvPr/>
        </p:nvSpPr>
        <p:spPr>
          <a:xfrm>
            <a:off x="2483768" y="6237312"/>
            <a:ext cx="360040" cy="230832"/>
          </a:xfrm>
          <a:prstGeom prst="rect">
            <a:avLst/>
          </a:prstGeom>
          <a:noFill/>
        </p:spPr>
        <p:txBody>
          <a:bodyPr wrap="square" rtlCol="0">
            <a:spAutoFit/>
          </a:bodyPr>
          <a:lstStyle/>
          <a:p>
            <a:r>
              <a:rPr lang="de-CH" sz="900" b="1" dirty="0" smtClean="0">
                <a:solidFill>
                  <a:srgbClr val="FF0000"/>
                </a:solidFill>
              </a:rPr>
              <a:t>18</a:t>
            </a:r>
            <a:endParaRPr lang="de-CH" sz="900" b="1" dirty="0">
              <a:solidFill>
                <a:srgbClr val="FF0000"/>
              </a:solidFill>
            </a:endParaRPr>
          </a:p>
        </p:txBody>
      </p:sp>
    </p:spTree>
    <p:extLst>
      <p:ext uri="{BB962C8B-B14F-4D97-AF65-F5344CB8AC3E}">
        <p14:creationId xmlns:p14="http://schemas.microsoft.com/office/powerpoint/2010/main" val="3836172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00000" y="1052736"/>
            <a:ext cx="7560000" cy="612000"/>
          </a:xfrm>
        </p:spPr>
        <p:txBody>
          <a:bodyPr/>
          <a:lstStyle/>
          <a:p>
            <a:r>
              <a:rPr lang="de-CH" dirty="0" smtClean="0">
                <a:solidFill>
                  <a:schemeClr val="accent2">
                    <a:lumMod val="50000"/>
                  </a:schemeClr>
                </a:solidFill>
              </a:rPr>
              <a:t>Auftrag </a:t>
            </a:r>
            <a:r>
              <a:rPr lang="de-CH" dirty="0">
                <a:solidFill>
                  <a:schemeClr val="accent2">
                    <a:lumMod val="50000"/>
                  </a:schemeClr>
                </a:solidFill>
              </a:rPr>
              <a:t>der Bundesverfassung</a:t>
            </a:r>
          </a:p>
        </p:txBody>
      </p:sp>
      <p:pic>
        <p:nvPicPr>
          <p:cNvPr id="8" name="Picture 21" descr="Logo_color"/>
          <p:cNvPicPr>
            <a:picLocks noChangeAspect="1" noChangeArrowheads="1"/>
          </p:cNvPicPr>
          <p:nvPr>
            <p:custDataLst>
              <p:tags r:id="rId1"/>
            </p:custDataLst>
          </p:nvPr>
        </p:nvPicPr>
        <p:blipFill>
          <a:blip r:embed="rId8" cstate="email">
            <a:extLst>
              <a:ext uri="{28A0092B-C50C-407E-A947-70E740481C1C}">
                <a14:useLocalDpi xmlns:a14="http://schemas.microsoft.com/office/drawing/2010/main" val="0"/>
              </a:ext>
            </a:extLst>
          </a:blip>
          <a:srcRect r="82948" b="44670"/>
          <a:stretch>
            <a:fillRect/>
          </a:stretch>
        </p:blipFill>
        <p:spPr bwMode="auto">
          <a:xfrm>
            <a:off x="318064" y="1772816"/>
            <a:ext cx="1237023"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custDataLst>
              <p:tags r:id="rId2"/>
            </p:custDataLst>
          </p:nvPr>
        </p:nvSpPr>
        <p:spPr>
          <a:xfrm>
            <a:off x="3779912" y="4756255"/>
            <a:ext cx="5040560" cy="187220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Textfeld 9"/>
          <p:cNvSpPr txBox="1"/>
          <p:nvPr>
            <p:custDataLst>
              <p:tags r:id="rId3"/>
            </p:custDataLst>
          </p:nvPr>
        </p:nvSpPr>
        <p:spPr>
          <a:xfrm>
            <a:off x="1573540" y="1803399"/>
            <a:ext cx="6552728" cy="2964914"/>
          </a:xfrm>
          <a:prstGeom prst="rect">
            <a:avLst/>
          </a:prstGeom>
          <a:noFill/>
          <a:ln>
            <a:solidFill>
              <a:schemeClr val="tx1"/>
            </a:solidFill>
          </a:ln>
        </p:spPr>
        <p:txBody>
          <a:bodyPr wrap="square" rtlCol="0">
            <a:spAutoFit/>
          </a:bodyPr>
          <a:lstStyle/>
          <a:p>
            <a:pPr marL="342900" lvl="1" indent="-342900">
              <a:lnSpc>
                <a:spcPts val="2800"/>
              </a:lnSpc>
              <a:defRPr/>
            </a:pPr>
            <a:r>
              <a:rPr lang="de-CH" sz="2000" dirty="0" smtClean="0">
                <a:solidFill>
                  <a:srgbClr val="404040"/>
                </a:solidFill>
                <a:latin typeface="Arial"/>
                <a:ea typeface="ＭＳ Ｐゴシック" pitchFamily="34" charset="-128"/>
              </a:rPr>
              <a:t>Bundesverfassung Artikel 62 Absatz 4:</a:t>
            </a:r>
          </a:p>
          <a:p>
            <a:pPr marL="342900" lvl="1" indent="-342900">
              <a:lnSpc>
                <a:spcPts val="2800"/>
              </a:lnSpc>
              <a:defRPr/>
            </a:pPr>
            <a:endParaRPr lang="de-CH" sz="2000" dirty="0" smtClean="0">
              <a:solidFill>
                <a:srgbClr val="404040"/>
              </a:solidFill>
              <a:latin typeface="Arial"/>
              <a:ea typeface="ＭＳ Ｐゴシック" pitchFamily="34" charset="-128"/>
            </a:endParaRPr>
          </a:p>
          <a:p>
            <a:pPr marL="0" lvl="1" indent="6350">
              <a:lnSpc>
                <a:spcPts val="2800"/>
              </a:lnSpc>
              <a:defRPr/>
            </a:pPr>
            <a:r>
              <a:rPr lang="de-CH" sz="2000" dirty="0" smtClean="0">
                <a:solidFill>
                  <a:srgbClr val="404040"/>
                </a:solidFill>
                <a:latin typeface="Arial"/>
                <a:ea typeface="ＭＳ Ｐゴシック" pitchFamily="34" charset="-128"/>
              </a:rPr>
              <a:t>Kommt auf dem Koordinationsweg keine Harmonisierung des Schulwesens im Bereich des Schuleintrittsalters und der Schulpflicht, der Dauer und </a:t>
            </a:r>
            <a:r>
              <a:rPr lang="de-CH" sz="2000" b="1" dirty="0" smtClean="0">
                <a:solidFill>
                  <a:srgbClr val="CA261C"/>
                </a:solidFill>
                <a:latin typeface="Arial"/>
                <a:ea typeface="ＭＳ Ｐゴシック" pitchFamily="34" charset="-128"/>
              </a:rPr>
              <a:t>Ziele der Bildungsstufen</a:t>
            </a:r>
            <a:r>
              <a:rPr lang="de-CH" sz="2000" dirty="0" smtClean="0">
                <a:solidFill>
                  <a:srgbClr val="CA261C"/>
                </a:solidFill>
                <a:latin typeface="Arial"/>
                <a:ea typeface="ＭＳ Ｐゴシック" pitchFamily="34" charset="-128"/>
              </a:rPr>
              <a:t> </a:t>
            </a:r>
            <a:r>
              <a:rPr lang="de-CH" sz="2000" dirty="0" smtClean="0">
                <a:solidFill>
                  <a:srgbClr val="404040"/>
                </a:solidFill>
                <a:latin typeface="Arial"/>
                <a:ea typeface="ＭＳ Ｐゴシック" pitchFamily="34" charset="-128"/>
              </a:rPr>
              <a:t>und von deren Übergängen sowie der Anerkennung von Abschlüssen zustande, so erlässt der Bund die notwendigen Vorschriften.</a:t>
            </a:r>
            <a:endParaRPr lang="de-CH" sz="2000" dirty="0">
              <a:solidFill>
                <a:srgbClr val="404040"/>
              </a:solidFill>
              <a:latin typeface="Arial"/>
              <a:ea typeface="ＭＳ Ｐゴシック" pitchFamily="34" charset="-128"/>
            </a:endParaRPr>
          </a:p>
        </p:txBody>
      </p:sp>
      <p:graphicFrame>
        <p:nvGraphicFramePr>
          <p:cNvPr id="11" name="Diagramm 10"/>
          <p:cNvGraphicFramePr/>
          <p:nvPr>
            <p:custDataLst>
              <p:tags r:id="rId4"/>
            </p:custDataLst>
            <p:extLst>
              <p:ext uri="{D42A27DB-BD31-4B8C-83A1-F6EECF244321}">
                <p14:modId xmlns:p14="http://schemas.microsoft.com/office/powerpoint/2010/main" val="1830751861"/>
              </p:ext>
            </p:extLst>
          </p:nvPr>
        </p:nvGraphicFramePr>
        <p:xfrm>
          <a:off x="5988496" y="4609976"/>
          <a:ext cx="2831976" cy="2248024"/>
        </p:xfrm>
        <a:graphic>
          <a:graphicData uri="http://schemas.openxmlformats.org/drawingml/2006/chart">
            <c:chart xmlns:c="http://schemas.openxmlformats.org/drawingml/2006/chart" xmlns:r="http://schemas.openxmlformats.org/officeDocument/2006/relationships" r:id="rId9"/>
          </a:graphicData>
        </a:graphic>
      </p:graphicFrame>
      <p:sp>
        <p:nvSpPr>
          <p:cNvPr id="12" name="Inhaltsplatzhalter 2"/>
          <p:cNvSpPr txBox="1">
            <a:spLocks/>
          </p:cNvSpPr>
          <p:nvPr>
            <p:custDataLst>
              <p:tags r:id="rId5"/>
            </p:custDataLst>
          </p:nvPr>
        </p:nvSpPr>
        <p:spPr>
          <a:xfrm>
            <a:off x="3923928" y="5348963"/>
            <a:ext cx="2376264" cy="686791"/>
          </a:xfrm>
          <a:prstGeom prst="rect">
            <a:avLst/>
          </a:prstGeom>
        </p:spPr>
        <p:txBody>
          <a:bodyPr vert="horz" lIns="0" tIns="0" rIns="0" bIns="0" rtlCol="0">
            <a:noAutofit/>
          </a:bodyPr>
          <a:lstStyle>
            <a:lvl1pPr marL="360000" indent="-360000" algn="l" defTabSz="720000" rtl="0" eaLnBrk="1" latinLnBrk="0" hangingPunct="1">
              <a:spcBef>
                <a:spcPts val="0"/>
              </a:spcBef>
              <a:spcAft>
                <a:spcPts val="600"/>
              </a:spcAft>
              <a:buFont typeface="Arial" pitchFamily="34" charset="0"/>
              <a:buChar char="&gt;"/>
              <a:defRPr sz="1700" b="0" kern="1200">
                <a:solidFill>
                  <a:schemeClr val="tx1"/>
                </a:solidFill>
                <a:latin typeface="+mj-lt"/>
                <a:ea typeface="+mn-ea"/>
                <a:cs typeface="Arial" pitchFamily="34" charset="0"/>
              </a:defRPr>
            </a:lvl1pPr>
            <a:lvl2pPr marL="719138" indent="-360000" algn="l" defTabSz="720000" rtl="0" eaLnBrk="1" latinLnBrk="0" hangingPunct="1">
              <a:spcBef>
                <a:spcPts val="0"/>
              </a:spcBef>
              <a:spcAft>
                <a:spcPts val="600"/>
              </a:spcAft>
              <a:buFont typeface="Arial" pitchFamily="34" charset="0"/>
              <a:buChar char="&gt;"/>
              <a:defRPr sz="1700" b="0" kern="1200">
                <a:solidFill>
                  <a:schemeClr val="tx1"/>
                </a:solidFill>
                <a:latin typeface="+mj-lt"/>
                <a:ea typeface="+mn-ea"/>
                <a:cs typeface="Arial" pitchFamily="34" charset="0"/>
              </a:defRPr>
            </a:lvl2pPr>
            <a:lvl3pPr marL="1080000" indent="-360000" algn="l" defTabSz="720000" rtl="0" eaLnBrk="1" latinLnBrk="0" hangingPunct="1">
              <a:spcBef>
                <a:spcPts val="0"/>
              </a:spcBef>
              <a:spcAft>
                <a:spcPts val="600"/>
              </a:spcAft>
              <a:buFont typeface="Arial" pitchFamily="34" charset="0"/>
              <a:buChar char="&gt;"/>
              <a:defRPr sz="1700" b="0" kern="1200">
                <a:solidFill>
                  <a:schemeClr val="tx1"/>
                </a:solidFill>
                <a:latin typeface="+mj-lt"/>
                <a:ea typeface="+mn-ea"/>
                <a:cs typeface="Arial" pitchFamily="34" charset="0"/>
              </a:defRPr>
            </a:lvl3pPr>
            <a:lvl4pPr marL="1438275" indent="-360000" algn="l" defTabSz="720000" rtl="0" eaLnBrk="1" latinLnBrk="0" hangingPunct="1">
              <a:spcBef>
                <a:spcPts val="0"/>
              </a:spcBef>
              <a:spcAft>
                <a:spcPts val="600"/>
              </a:spcAft>
              <a:buFont typeface="Arial" pitchFamily="34" charset="0"/>
              <a:buChar char="&gt;"/>
              <a:defRPr sz="1700" b="0" kern="1200">
                <a:solidFill>
                  <a:schemeClr val="tx1"/>
                </a:solidFill>
                <a:latin typeface="+mj-lt"/>
                <a:ea typeface="+mn-ea"/>
                <a:cs typeface="Arial" pitchFamily="34" charset="0"/>
              </a:defRPr>
            </a:lvl4pPr>
            <a:lvl5pPr marL="1800000" indent="-360000" algn="l" defTabSz="720000" rtl="0" eaLnBrk="1" latinLnBrk="0" hangingPunct="1">
              <a:spcBef>
                <a:spcPts val="0"/>
              </a:spcBef>
              <a:spcAft>
                <a:spcPts val="600"/>
              </a:spcAft>
              <a:buFont typeface="Arial" pitchFamily="34" charset="0"/>
              <a:buChar char="&gt;"/>
              <a:defRPr sz="1700" b="0" kern="1200">
                <a:solidFill>
                  <a:schemeClr val="tx1"/>
                </a:solidFill>
                <a:latin typeface="+mj-lt"/>
                <a:ea typeface="+mn-ea"/>
                <a:cs typeface="Arial" pitchFamily="34" charset="0"/>
              </a:defRPr>
            </a:lvl5pPr>
            <a:lvl6pPr marL="2147888" indent="-360000" algn="l" defTabSz="720000" rtl="0" eaLnBrk="1" latinLnBrk="0" hangingPunct="1">
              <a:spcBef>
                <a:spcPts val="0"/>
              </a:spcBef>
              <a:spcAft>
                <a:spcPts val="600"/>
              </a:spcAft>
              <a:buFont typeface="Arial" pitchFamily="34" charset="0"/>
              <a:buChar char="&gt;"/>
              <a:tabLst/>
              <a:defRPr sz="1700" kern="1200">
                <a:solidFill>
                  <a:schemeClr val="tx1"/>
                </a:solidFill>
                <a:latin typeface="+mj-lt"/>
                <a:ea typeface="+mn-ea"/>
                <a:cs typeface="+mn-cs"/>
              </a:defRPr>
            </a:lvl6pPr>
            <a:lvl7pPr marL="2520000" indent="-360000" algn="l" defTabSz="720000" rtl="0" eaLnBrk="1" latinLnBrk="0" hangingPunct="1">
              <a:spcBef>
                <a:spcPts val="0"/>
              </a:spcBef>
              <a:spcAft>
                <a:spcPts val="600"/>
              </a:spcAft>
              <a:buFont typeface="Arial" pitchFamily="34" charset="0"/>
              <a:buChar char="&gt;"/>
              <a:defRPr sz="1700" kern="1200">
                <a:solidFill>
                  <a:schemeClr val="tx1"/>
                </a:solidFill>
                <a:latin typeface="+mj-lt"/>
                <a:ea typeface="+mn-ea"/>
                <a:cs typeface="+mn-cs"/>
              </a:defRPr>
            </a:lvl7pPr>
            <a:lvl8pPr marL="2880000" indent="-360000" algn="l" defTabSz="720000" rtl="0" eaLnBrk="1" latinLnBrk="0" hangingPunct="1">
              <a:spcBef>
                <a:spcPts val="0"/>
              </a:spcBef>
              <a:spcAft>
                <a:spcPts val="600"/>
              </a:spcAft>
              <a:buFont typeface="Arial" pitchFamily="34" charset="0"/>
              <a:buChar char="&gt;"/>
              <a:defRPr sz="1700" kern="1200">
                <a:solidFill>
                  <a:schemeClr val="tx1"/>
                </a:solidFill>
                <a:latin typeface="+mj-lt"/>
                <a:ea typeface="+mn-ea"/>
                <a:cs typeface="+mn-cs"/>
              </a:defRPr>
            </a:lvl8pPr>
            <a:lvl9pPr marL="3240000" indent="-360000" algn="l" defTabSz="720000" rtl="0" eaLnBrk="1" latinLnBrk="0" hangingPunct="1">
              <a:spcBef>
                <a:spcPts val="0"/>
              </a:spcBef>
              <a:spcAft>
                <a:spcPts val="600"/>
              </a:spcAft>
              <a:buFont typeface="Arial" pitchFamily="34" charset="0"/>
              <a:buChar char="&gt;"/>
              <a:defRPr sz="1700" kern="1200">
                <a:solidFill>
                  <a:schemeClr val="tx1"/>
                </a:solidFill>
                <a:latin typeface="+mj-lt"/>
                <a:ea typeface="+mn-ea"/>
                <a:cs typeface="+mn-cs"/>
              </a:defRPr>
            </a:lvl9pPr>
          </a:lstStyle>
          <a:p>
            <a:pPr marL="0" lvl="1" indent="6350" fontAlgn="auto">
              <a:buFont typeface="Arial" pitchFamily="34" charset="0"/>
              <a:buNone/>
              <a:defRPr/>
            </a:pPr>
            <a:r>
              <a:rPr lang="de-CH" smtClean="0">
                <a:solidFill>
                  <a:srgbClr val="CA261C"/>
                </a:solidFill>
                <a:ea typeface="ＭＳ Ｐゴシック" pitchFamily="34" charset="-128"/>
                <a:sym typeface="Wingdings" pitchFamily="2" charset="2"/>
              </a:rPr>
              <a:t>Volksabstimmung vom 21.5.2006</a:t>
            </a:r>
            <a:endParaRPr lang="de-CH" dirty="0">
              <a:ea typeface="ＭＳ Ｐゴシック" pitchFamily="34" charset="-128"/>
            </a:endParaRPr>
          </a:p>
        </p:txBody>
      </p:sp>
      <p:sp>
        <p:nvSpPr>
          <p:cNvPr id="2" name="Foliennummernplatzhalter 1"/>
          <p:cNvSpPr>
            <a:spLocks noGrp="1"/>
          </p:cNvSpPr>
          <p:nvPr>
            <p:ph type="sldNum" sz="quarter" idx="10"/>
          </p:nvPr>
        </p:nvSpPr>
        <p:spPr/>
        <p:txBody>
          <a:bodyPr/>
          <a:lstStyle/>
          <a:p>
            <a:fld id="{7D5615F9-FF83-43FC-8FF3-D35B6D287C06}" type="slidenum">
              <a:rPr lang="de-CH" smtClean="0"/>
              <a:t>4</a:t>
            </a:fld>
            <a:endParaRPr lang="de-CH" dirty="0"/>
          </a:p>
        </p:txBody>
      </p:sp>
    </p:spTree>
    <p:extLst>
      <p:ext uri="{BB962C8B-B14F-4D97-AF65-F5344CB8AC3E}">
        <p14:creationId xmlns:p14="http://schemas.microsoft.com/office/powerpoint/2010/main" val="21018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548680"/>
            <a:ext cx="8136904" cy="612000"/>
          </a:xfrm>
        </p:spPr>
        <p:txBody>
          <a:bodyPr/>
          <a:lstStyle/>
          <a:p>
            <a:r>
              <a:rPr lang="de-CH" dirty="0" smtClean="0">
                <a:solidFill>
                  <a:schemeClr val="tx2"/>
                </a:solidFill>
              </a:rPr>
              <a:t>Weiterbildung Schulleitungen und Lehrpersonen</a:t>
            </a:r>
            <a:endParaRPr lang="de-CH" dirty="0">
              <a:solidFill>
                <a:schemeClr val="tx2"/>
              </a:solidFill>
            </a:endParaRPr>
          </a:p>
        </p:txBody>
      </p:sp>
      <p:sp>
        <p:nvSpPr>
          <p:cNvPr id="3" name="Inhaltsplatzhalter 2"/>
          <p:cNvSpPr>
            <a:spLocks noGrp="1"/>
          </p:cNvSpPr>
          <p:nvPr>
            <p:ph idx="1"/>
          </p:nvPr>
        </p:nvSpPr>
        <p:spPr>
          <a:xfrm>
            <a:off x="755576" y="1196752"/>
            <a:ext cx="7848464" cy="4266000"/>
          </a:xfrm>
        </p:spPr>
        <p:txBody>
          <a:bodyPr/>
          <a:lstStyle/>
          <a:p>
            <a:pPr marL="0" lvl="1" indent="0">
              <a:buNone/>
              <a:defRPr/>
            </a:pPr>
            <a:r>
              <a:rPr lang="de-CH" sz="2000" b="1" dirty="0"/>
              <a:t>Angebote für Schulleitungen:</a:t>
            </a:r>
          </a:p>
          <a:p>
            <a:pPr marL="342900" lvl="1" indent="-342900">
              <a:spcAft>
                <a:spcPts val="1200"/>
              </a:spcAft>
              <a:buClr>
                <a:schemeClr val="tx2"/>
              </a:buClr>
              <a:buFont typeface="Arial"/>
              <a:buChar char="•"/>
              <a:defRPr/>
            </a:pPr>
            <a:r>
              <a:rPr lang="de-CH" sz="1800" dirty="0">
                <a:latin typeface="Arial" pitchFamily="34" charset="0"/>
              </a:rPr>
              <a:t>Einführungen zum Lehrplan </a:t>
            </a:r>
          </a:p>
          <a:p>
            <a:pPr marL="342900" lvl="1" indent="-342900">
              <a:spcAft>
                <a:spcPts val="1200"/>
              </a:spcAft>
              <a:buClr>
                <a:schemeClr val="tx2"/>
              </a:buClr>
              <a:buFont typeface="Arial"/>
              <a:buChar char="•"/>
              <a:defRPr/>
            </a:pPr>
            <a:r>
              <a:rPr lang="de-CH" sz="1800" dirty="0">
                <a:latin typeface="Arial" pitchFamily="34" charset="0"/>
              </a:rPr>
              <a:t>Planung und Personalführung</a:t>
            </a:r>
          </a:p>
          <a:p>
            <a:pPr marL="0" lvl="1" indent="0">
              <a:buClr>
                <a:schemeClr val="tx2"/>
              </a:buClr>
              <a:buNone/>
              <a:defRPr/>
            </a:pPr>
            <a:endParaRPr lang="de-CH" sz="2000" dirty="0"/>
          </a:p>
          <a:p>
            <a:pPr marL="0" lvl="1" indent="0">
              <a:buClr>
                <a:schemeClr val="tx2"/>
              </a:buClr>
              <a:buNone/>
              <a:defRPr/>
            </a:pPr>
            <a:r>
              <a:rPr lang="de-CH" sz="2000" b="1" dirty="0" smtClean="0"/>
              <a:t>Angebote für Lehrpersonen (individuell und im </a:t>
            </a:r>
            <a:r>
              <a:rPr lang="de-CH" sz="2000" b="1" dirty="0"/>
              <a:t>T</a:t>
            </a:r>
            <a:r>
              <a:rPr lang="de-CH" sz="2000" b="1" dirty="0" smtClean="0"/>
              <a:t>eam):</a:t>
            </a:r>
          </a:p>
          <a:p>
            <a:pPr marL="342900" lvl="1" indent="-342900">
              <a:spcAft>
                <a:spcPts val="1200"/>
              </a:spcAft>
              <a:buClr>
                <a:schemeClr val="tx2"/>
              </a:buClr>
              <a:buFont typeface="Arial"/>
              <a:buChar char="•"/>
              <a:defRPr/>
            </a:pPr>
            <a:r>
              <a:rPr lang="de-CH" sz="1800" dirty="0">
                <a:latin typeface="Arial" pitchFamily="34" charset="0"/>
              </a:rPr>
              <a:t>Einführungen zum </a:t>
            </a:r>
            <a:r>
              <a:rPr lang="de-CH" sz="1800" dirty="0" smtClean="0">
                <a:latin typeface="Arial" pitchFamily="34" charset="0"/>
              </a:rPr>
              <a:t>Lehrplan </a:t>
            </a:r>
            <a:endParaRPr lang="de-CH" sz="1800" dirty="0">
              <a:latin typeface="Arial" pitchFamily="34" charset="0"/>
            </a:endParaRPr>
          </a:p>
          <a:p>
            <a:pPr marL="342900" lvl="1" indent="-342900">
              <a:spcAft>
                <a:spcPts val="1200"/>
              </a:spcAft>
              <a:buClr>
                <a:schemeClr val="tx2"/>
              </a:buClr>
              <a:buFont typeface="Arial"/>
              <a:buChar char="•"/>
              <a:defRPr/>
            </a:pPr>
            <a:r>
              <a:rPr lang="de-CH" sz="1800" dirty="0">
                <a:latin typeface="Arial" pitchFamily="34" charset="0"/>
              </a:rPr>
              <a:t>Fachdidaktik (z.B. Natur und Technik, Wirtschaft, Arbeit, Haushalt</a:t>
            </a:r>
            <a:r>
              <a:rPr lang="de-CH" sz="1800" dirty="0" smtClean="0">
                <a:latin typeface="Arial" pitchFamily="34" charset="0"/>
              </a:rPr>
              <a:t>)</a:t>
            </a:r>
          </a:p>
          <a:p>
            <a:pPr marL="342900" lvl="1" indent="-342900">
              <a:spcAft>
                <a:spcPts val="1200"/>
              </a:spcAft>
              <a:buClr>
                <a:schemeClr val="tx2"/>
              </a:buClr>
              <a:buFont typeface="Arial"/>
              <a:buChar char="•"/>
              <a:defRPr/>
            </a:pPr>
            <a:r>
              <a:rPr lang="de-CH" sz="1800" dirty="0" smtClean="0">
                <a:latin typeface="Arial" pitchFamily="34" charset="0"/>
              </a:rPr>
              <a:t>Fachliche Ergänzungs- und Vertiefungsstudien (Module)</a:t>
            </a:r>
            <a:endParaRPr lang="de-CH" sz="1800" dirty="0">
              <a:latin typeface="Arial" pitchFamily="34" charset="0"/>
            </a:endParaRPr>
          </a:p>
          <a:p>
            <a:pPr marL="342900" lvl="1" indent="-342900">
              <a:spcAft>
                <a:spcPts val="1200"/>
              </a:spcAft>
              <a:buClr>
                <a:schemeClr val="tx2"/>
              </a:buClr>
              <a:buFont typeface="Arial"/>
              <a:buChar char="•"/>
              <a:defRPr/>
            </a:pPr>
            <a:r>
              <a:rPr lang="de-CH" sz="1800" dirty="0">
                <a:latin typeface="Arial" pitchFamily="34" charset="0"/>
              </a:rPr>
              <a:t>Kompetenzorientierung (Lernverständnis, kompetenzfördernde Aufgaben, überfachliche Kompetenzen)</a:t>
            </a:r>
          </a:p>
          <a:p>
            <a:pPr marL="342900" lvl="1" indent="-342900">
              <a:spcAft>
                <a:spcPts val="1200"/>
              </a:spcAft>
              <a:buClr>
                <a:schemeClr val="tx2"/>
              </a:buClr>
              <a:buFont typeface="Arial"/>
              <a:buChar char="•"/>
              <a:defRPr/>
            </a:pPr>
            <a:r>
              <a:rPr lang="de-CH" sz="1800" dirty="0">
                <a:latin typeface="Arial" pitchFamily="34" charset="0"/>
              </a:rPr>
              <a:t>Fördern und Beurteilen</a:t>
            </a:r>
          </a:p>
          <a:p>
            <a:pPr marL="342900" lvl="1" indent="-342900">
              <a:spcAft>
                <a:spcPts val="1200"/>
              </a:spcAft>
              <a:buClr>
                <a:schemeClr val="tx2"/>
              </a:buClr>
              <a:buFont typeface="Arial"/>
              <a:buChar char="•"/>
              <a:defRPr/>
            </a:pPr>
            <a:r>
              <a:rPr lang="de-CH" sz="1800" dirty="0">
                <a:latin typeface="Arial" pitchFamily="34" charset="0"/>
              </a:rPr>
              <a:t>Unterrichtsentwicklung</a:t>
            </a:r>
          </a:p>
          <a:p>
            <a:pPr marL="342900" lvl="1" indent="-342900">
              <a:spcAft>
                <a:spcPts val="1200"/>
              </a:spcAft>
              <a:buClr>
                <a:schemeClr val="tx2"/>
              </a:buClr>
              <a:buFont typeface="Arial"/>
              <a:buChar char="•"/>
              <a:defRPr/>
            </a:pPr>
            <a:r>
              <a:rPr lang="de-CH" sz="1800" dirty="0">
                <a:latin typeface="Arial" pitchFamily="34" charset="0"/>
              </a:rPr>
              <a:t>Einführung neuer Lehrmittel</a:t>
            </a:r>
          </a:p>
          <a:p>
            <a:pPr marL="0" lvl="1" indent="0">
              <a:buNone/>
              <a:defRPr/>
            </a:pPr>
            <a:endParaRPr lang="de-CH" dirty="0"/>
          </a:p>
          <a:p>
            <a:pPr lvl="1">
              <a:buFont typeface="Symbol" pitchFamily="18" charset="2"/>
              <a:buChar char="-"/>
              <a:defRPr/>
            </a:pPr>
            <a:endParaRPr lang="de-CH" dirty="0"/>
          </a:p>
          <a:p>
            <a:pPr marL="0" lvl="1" indent="0">
              <a:buNone/>
              <a:defRPr/>
            </a:pPr>
            <a:endParaRPr lang="de-CH" dirty="0"/>
          </a:p>
        </p:txBody>
      </p:sp>
      <p:sp>
        <p:nvSpPr>
          <p:cNvPr id="4"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40</a:t>
            </a:fld>
            <a:endParaRPr lang="de-CH" dirty="0"/>
          </a:p>
        </p:txBody>
      </p:sp>
    </p:spTree>
    <p:extLst>
      <p:ext uri="{BB962C8B-B14F-4D97-AF65-F5344CB8AC3E}">
        <p14:creationId xmlns:p14="http://schemas.microsoft.com/office/powerpoint/2010/main" val="818346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7560000" cy="612000"/>
          </a:xfrm>
        </p:spPr>
        <p:txBody>
          <a:bodyPr/>
          <a:lstStyle/>
          <a:p>
            <a:r>
              <a:rPr lang="de-CH" dirty="0" smtClean="0">
                <a:solidFill>
                  <a:srgbClr val="0070C0"/>
                </a:solidFill>
              </a:rPr>
              <a:t>Fazit</a:t>
            </a:r>
            <a:endParaRPr lang="de-CH" dirty="0">
              <a:solidFill>
                <a:srgbClr val="0070C0"/>
              </a:solidFill>
            </a:endParaRPr>
          </a:p>
        </p:txBody>
      </p:sp>
      <p:sp>
        <p:nvSpPr>
          <p:cNvPr id="3" name="Inhaltsplatzhalter 2"/>
          <p:cNvSpPr>
            <a:spLocks noGrp="1"/>
          </p:cNvSpPr>
          <p:nvPr>
            <p:ph idx="1"/>
          </p:nvPr>
        </p:nvSpPr>
        <p:spPr>
          <a:xfrm>
            <a:off x="900000" y="1052736"/>
            <a:ext cx="7848464" cy="5184576"/>
          </a:xfrm>
        </p:spPr>
        <p:txBody>
          <a:bodyPr/>
          <a:lstStyle/>
          <a:p>
            <a:pPr marL="0" indent="0">
              <a:buNone/>
            </a:pPr>
            <a:r>
              <a:rPr lang="de-CH" sz="1800" dirty="0" smtClean="0"/>
              <a:t>Der neue Lehrplan …</a:t>
            </a:r>
          </a:p>
          <a:p>
            <a:pPr lvl="0">
              <a:spcBef>
                <a:spcPts val="600"/>
              </a:spcBef>
              <a:buClr>
                <a:schemeClr val="tx2"/>
              </a:buClr>
              <a:buFont typeface="Arial" panose="020B0604020202020204" pitchFamily="34" charset="0"/>
              <a:buChar char="•"/>
            </a:pPr>
            <a:r>
              <a:rPr lang="de-DE" sz="1800" dirty="0" smtClean="0"/>
              <a:t>setzt die </a:t>
            </a:r>
            <a:r>
              <a:rPr lang="de-DE" sz="1800" dirty="0"/>
              <a:t>Vorgabe der Bundesverfassung Artikel 62 </a:t>
            </a:r>
            <a:r>
              <a:rPr lang="de-DE" sz="1800" dirty="0" smtClean="0"/>
              <a:t>zur Harmonisierung </a:t>
            </a:r>
            <a:r>
              <a:rPr lang="de-DE" sz="1800" dirty="0"/>
              <a:t>der </a:t>
            </a:r>
            <a:r>
              <a:rPr lang="de-DE" sz="1800" dirty="0" smtClean="0"/>
              <a:t>Bildungsziele </a:t>
            </a:r>
            <a:r>
              <a:rPr lang="de-DE" sz="1800" dirty="0"/>
              <a:t>der </a:t>
            </a:r>
            <a:r>
              <a:rPr lang="de-DE" sz="1800" dirty="0" smtClean="0"/>
              <a:t>Volksschule um</a:t>
            </a:r>
            <a:endParaRPr lang="de-CH" sz="1800" dirty="0"/>
          </a:p>
          <a:p>
            <a:pPr lvl="0">
              <a:spcBef>
                <a:spcPts val="600"/>
              </a:spcBef>
              <a:buClr>
                <a:schemeClr val="tx2"/>
              </a:buClr>
              <a:buFont typeface="Arial" panose="020B0604020202020204" pitchFamily="34" charset="0"/>
              <a:buChar char="•"/>
            </a:pPr>
            <a:r>
              <a:rPr lang="de-CH" sz="1800" dirty="0" smtClean="0"/>
              <a:t>hält am Bewährten fest und nimmt </a:t>
            </a:r>
            <a:r>
              <a:rPr lang="de-CH" sz="1800" dirty="0"/>
              <a:t>Neues (Berufliche Orientierung, Wirtschaft, Informatik, politische Bildung </a:t>
            </a:r>
            <a:r>
              <a:rPr lang="de-CH" sz="1800" dirty="0" smtClean="0"/>
              <a:t>…)</a:t>
            </a:r>
            <a:r>
              <a:rPr lang="de-CH" sz="1800" dirty="0"/>
              <a:t> auf </a:t>
            </a:r>
            <a:endParaRPr lang="de-CH" sz="1800" dirty="0" smtClean="0"/>
          </a:p>
          <a:p>
            <a:pPr>
              <a:spcBef>
                <a:spcPts val="600"/>
              </a:spcBef>
              <a:buClr>
                <a:schemeClr val="tx2"/>
              </a:buClr>
              <a:buFont typeface="Arial" panose="020B0604020202020204" pitchFamily="34" charset="0"/>
              <a:buChar char="•"/>
            </a:pPr>
            <a:r>
              <a:rPr lang="de-CH" sz="1800" dirty="0"/>
              <a:t>koordiniert den Aufbau von Kompetenzen über alle Schulstufen </a:t>
            </a:r>
            <a:r>
              <a:rPr lang="de-CH" sz="1800" dirty="0" smtClean="0"/>
              <a:t>hinweg</a:t>
            </a:r>
            <a:endParaRPr lang="de-CH" sz="1800" dirty="0"/>
          </a:p>
          <a:p>
            <a:pPr>
              <a:spcBef>
                <a:spcPts val="600"/>
              </a:spcBef>
              <a:buClr>
                <a:schemeClr val="tx2"/>
              </a:buClr>
              <a:buFont typeface="Arial" panose="020B0604020202020204" pitchFamily="34" charset="0"/>
              <a:buChar char="•"/>
            </a:pPr>
            <a:r>
              <a:rPr lang="de-DE" sz="1800" dirty="0" smtClean="0"/>
              <a:t>gibt Orientierung zu Grundanforderungen </a:t>
            </a:r>
            <a:r>
              <a:rPr lang="de-DE" sz="1800" dirty="0"/>
              <a:t>an </a:t>
            </a:r>
            <a:r>
              <a:rPr lang="de-DE" sz="1800" dirty="0" smtClean="0"/>
              <a:t>Schülerinnen </a:t>
            </a:r>
            <a:r>
              <a:rPr lang="de-DE" sz="1800" dirty="0"/>
              <a:t>und Schüler </a:t>
            </a:r>
          </a:p>
          <a:p>
            <a:pPr>
              <a:spcBef>
                <a:spcPts val="600"/>
              </a:spcBef>
              <a:buClr>
                <a:schemeClr val="tx2"/>
              </a:buClr>
              <a:buFont typeface="Arial" panose="020B0604020202020204" pitchFamily="34" charset="0"/>
              <a:buChar char="•"/>
            </a:pPr>
            <a:r>
              <a:rPr lang="de-CH" sz="1800" dirty="0" smtClean="0"/>
              <a:t>ermöglicht </a:t>
            </a:r>
            <a:r>
              <a:rPr lang="de-CH" sz="1800" dirty="0"/>
              <a:t>die Herstellung von gemeinsamen, kostengünstigen und qualitativ hochstehenden </a:t>
            </a:r>
            <a:r>
              <a:rPr lang="de-CH" sz="1800" dirty="0" smtClean="0"/>
              <a:t>Lehrmitteln und Leistungsmessungen</a:t>
            </a:r>
            <a:r>
              <a:rPr lang="de-CH" sz="1800" dirty="0"/>
              <a:t> </a:t>
            </a:r>
          </a:p>
          <a:p>
            <a:pPr>
              <a:spcBef>
                <a:spcPts val="600"/>
              </a:spcBef>
              <a:buClr>
                <a:schemeClr val="tx2"/>
              </a:buClr>
              <a:buFont typeface="Arial" panose="020B0604020202020204" pitchFamily="34" charset="0"/>
              <a:buChar char="•"/>
            </a:pPr>
            <a:r>
              <a:rPr lang="de-CH" sz="1800" dirty="0"/>
              <a:t>ist </a:t>
            </a:r>
            <a:r>
              <a:rPr lang="de-CH" sz="1800" dirty="0" smtClean="0"/>
              <a:t>einheitliche Grundlage </a:t>
            </a:r>
            <a:r>
              <a:rPr lang="de-CH" sz="1800" dirty="0"/>
              <a:t>für die interkantonale Lehrerinnen- und Lehrerbildung (Pädagogische Hochschulen</a:t>
            </a:r>
            <a:r>
              <a:rPr lang="de-CH" sz="1800" dirty="0" smtClean="0"/>
              <a:t>)</a:t>
            </a:r>
            <a:endParaRPr lang="de-CH" sz="1800" dirty="0"/>
          </a:p>
          <a:p>
            <a:pPr>
              <a:spcBef>
                <a:spcPts val="600"/>
              </a:spcBef>
              <a:buClr>
                <a:schemeClr val="tx2"/>
              </a:buClr>
              <a:buFont typeface="Arial" panose="020B0604020202020204" pitchFamily="34" charset="0"/>
              <a:buChar char="•"/>
            </a:pPr>
            <a:r>
              <a:rPr lang="de-CH" sz="1800" dirty="0"/>
              <a:t>erleichtert </a:t>
            </a:r>
            <a:r>
              <a:rPr lang="de-CH" sz="1800" dirty="0">
                <a:latin typeface="Arial" pitchFamily="34" charset="0"/>
              </a:rPr>
              <a:t>Wohnortswechsel von Familien mit schulpflichtigen Kindern</a:t>
            </a:r>
            <a:endParaRPr lang="de-CH" sz="1800" dirty="0"/>
          </a:p>
          <a:p>
            <a:pPr>
              <a:spcBef>
                <a:spcPts val="600"/>
              </a:spcBef>
              <a:buClr>
                <a:schemeClr val="accent4">
                  <a:lumMod val="75000"/>
                </a:schemeClr>
              </a:buClr>
              <a:buFont typeface="Arial" panose="020B0604020202020204" pitchFamily="34" charset="0"/>
              <a:buChar char="•"/>
            </a:pPr>
            <a:endParaRPr lang="de-CH" dirty="0"/>
          </a:p>
          <a:p>
            <a:pPr marL="0" indent="0">
              <a:buNone/>
            </a:pPr>
            <a:endParaRPr lang="de-CH" dirty="0"/>
          </a:p>
          <a:p>
            <a:endParaRPr lang="de-CH" dirty="0" smtClean="0"/>
          </a:p>
          <a:p>
            <a:endParaRPr lang="de-CH" dirty="0"/>
          </a:p>
          <a:p>
            <a:endParaRPr lang="de-CH" dirty="0" smtClean="0"/>
          </a:p>
          <a:p>
            <a:endParaRPr lang="de-CH" dirty="0"/>
          </a:p>
          <a:p>
            <a:endParaRPr lang="de-CH" dirty="0"/>
          </a:p>
        </p:txBody>
      </p:sp>
      <p:sp>
        <p:nvSpPr>
          <p:cNvPr id="4"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41</a:t>
            </a:fld>
            <a:endParaRPr lang="de-CH" dirty="0"/>
          </a:p>
        </p:txBody>
      </p:sp>
    </p:spTree>
    <p:extLst>
      <p:ext uri="{BB962C8B-B14F-4D97-AF65-F5344CB8AC3E}">
        <p14:creationId xmlns:p14="http://schemas.microsoft.com/office/powerpoint/2010/main" val="1613000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8202602" cy="400110"/>
          </a:xfrm>
        </p:spPr>
        <p:txBody>
          <a:bodyPr/>
          <a:lstStyle/>
          <a:p>
            <a:pPr marL="342900" lvl="1" indent="-342900">
              <a:spcAft>
                <a:spcPts val="1200"/>
              </a:spcAft>
              <a:defRPr/>
            </a:pPr>
            <a:r>
              <a:rPr lang="de-CH" sz="2700" b="1" dirty="0">
                <a:solidFill>
                  <a:srgbClr val="0070C0"/>
                </a:solidFill>
                <a:latin typeface="Arial" pitchFamily="34" charset="0"/>
              </a:rPr>
              <a:t>Initiative zur Änderung des Schulgesetzes </a:t>
            </a:r>
          </a:p>
        </p:txBody>
      </p:sp>
      <p:sp>
        <p:nvSpPr>
          <p:cNvPr id="7" name="Textfeld 6"/>
          <p:cNvSpPr txBox="1"/>
          <p:nvPr/>
        </p:nvSpPr>
        <p:spPr>
          <a:xfrm>
            <a:off x="635224" y="4248562"/>
            <a:ext cx="1800200" cy="215444"/>
          </a:xfrm>
          <a:prstGeom prst="rect">
            <a:avLst/>
          </a:prstGeom>
          <a:noFill/>
        </p:spPr>
        <p:txBody>
          <a:bodyPr wrap="square" rtlCol="0">
            <a:spAutoFit/>
          </a:bodyPr>
          <a:lstStyle/>
          <a:p>
            <a:r>
              <a:rPr lang="de-CH" sz="800" dirty="0" smtClean="0">
                <a:latin typeface="Arial" pitchFamily="34" charset="0"/>
                <a:cs typeface="Arial" pitchFamily="34" charset="0"/>
              </a:rPr>
              <a:t>Foto. Claudio Minutella </a:t>
            </a:r>
            <a:endParaRPr lang="de-CH" sz="800" dirty="0">
              <a:latin typeface="Arial" pitchFamily="34" charset="0"/>
              <a:cs typeface="Arial" pitchFamily="34" charset="0"/>
            </a:endParaRPr>
          </a:p>
        </p:txBody>
      </p:sp>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1499"/>
          <a:stretch/>
        </p:blipFill>
        <p:spPr bwMode="auto">
          <a:xfrm>
            <a:off x="611560" y="2204864"/>
            <a:ext cx="6951365" cy="20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7331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548680"/>
            <a:ext cx="7560000" cy="612000"/>
          </a:xfrm>
        </p:spPr>
        <p:txBody>
          <a:bodyPr/>
          <a:lstStyle/>
          <a:p>
            <a:r>
              <a:rPr lang="de-CH" sz="2800" dirty="0" smtClean="0">
                <a:solidFill>
                  <a:schemeClr val="accent2">
                    <a:lumMod val="50000"/>
                  </a:schemeClr>
                </a:solidFill>
              </a:rPr>
              <a:t>Initiative im Kanton Aargau</a:t>
            </a:r>
            <a:endParaRPr lang="de-CH" sz="2800" dirty="0">
              <a:solidFill>
                <a:schemeClr val="accent2">
                  <a:lumMod val="50000"/>
                </a:schemeClr>
              </a:solidFill>
            </a:endParaRPr>
          </a:p>
        </p:txBody>
      </p:sp>
      <p:sp>
        <p:nvSpPr>
          <p:cNvPr id="3" name="Inhaltsplatzhalter 2"/>
          <p:cNvSpPr>
            <a:spLocks noGrp="1"/>
          </p:cNvSpPr>
          <p:nvPr>
            <p:ph idx="1"/>
          </p:nvPr>
        </p:nvSpPr>
        <p:spPr/>
        <p:txBody>
          <a:bodyPr/>
          <a:lstStyle/>
          <a:p>
            <a:pPr marL="0" lvl="1" indent="0">
              <a:buNone/>
            </a:pPr>
            <a:r>
              <a:rPr lang="de-CH" sz="2000" dirty="0" smtClean="0"/>
              <a:t>Die Aussagen der Gegner sind im Wesentlichen:</a:t>
            </a:r>
          </a:p>
          <a:p>
            <a:pPr marL="285750" lvl="1" indent="-285750">
              <a:buFont typeface="Arial" panose="020B0604020202020204" pitchFamily="34" charset="0"/>
              <a:buChar char="•"/>
            </a:pPr>
            <a:r>
              <a:rPr lang="de-CH" sz="2000" dirty="0" smtClean="0"/>
              <a:t>Kompetenzorientierung entspricht einem Paradigmenwechsel</a:t>
            </a:r>
            <a:endParaRPr lang="de-CH" sz="2000" dirty="0"/>
          </a:p>
          <a:p>
            <a:pPr marL="285750" lvl="1" indent="-285750">
              <a:buFont typeface="Arial" panose="020B0604020202020204" pitchFamily="34" charset="0"/>
              <a:buChar char="•"/>
            </a:pPr>
            <a:r>
              <a:rPr lang="de-CH" sz="2000" dirty="0" smtClean="0"/>
              <a:t>Lehrpersonen sind nur noch </a:t>
            </a:r>
            <a:r>
              <a:rPr lang="de-CH" sz="2000" dirty="0" err="1" smtClean="0"/>
              <a:t>Lerncoaches</a:t>
            </a:r>
            <a:r>
              <a:rPr lang="de-CH" sz="2000" dirty="0" smtClean="0"/>
              <a:t> oder Lernbegleiter</a:t>
            </a:r>
          </a:p>
          <a:p>
            <a:pPr marL="285750" lvl="1" indent="-285750">
              <a:buFont typeface="Arial" panose="020B0604020202020204" pitchFamily="34" charset="0"/>
              <a:buChar char="•"/>
            </a:pPr>
            <a:r>
              <a:rPr lang="de-CH" sz="2000" dirty="0"/>
              <a:t>Struktur des Wissens geht verloren</a:t>
            </a:r>
          </a:p>
          <a:p>
            <a:pPr marL="285750" lvl="1" indent="-285750">
              <a:buFont typeface="Arial" panose="020B0604020202020204" pitchFamily="34" charset="0"/>
              <a:buChar char="•"/>
            </a:pPr>
            <a:r>
              <a:rPr lang="de-CH" sz="2000" dirty="0" smtClean="0"/>
              <a:t>Die Einführung von Fremdsprachen wird nicht harmonisiert</a:t>
            </a:r>
          </a:p>
          <a:p>
            <a:pPr marL="285750" lvl="1" indent="-285750">
              <a:buFont typeface="Arial" panose="020B0604020202020204" pitchFamily="34" charset="0"/>
              <a:buChar char="•"/>
            </a:pPr>
            <a:r>
              <a:rPr lang="de-CH" sz="2000" dirty="0" smtClean="0"/>
              <a:t>Rahmenlehrplan für den Kindergarten</a:t>
            </a:r>
          </a:p>
          <a:p>
            <a:pPr marL="285750" lvl="1" indent="-285750">
              <a:buFont typeface="Arial" panose="020B0604020202020204" pitchFamily="34" charset="0"/>
              <a:buChar char="•"/>
            </a:pPr>
            <a:r>
              <a:rPr lang="de-CH" sz="2000" dirty="0"/>
              <a:t>Lehrplan mit </a:t>
            </a:r>
            <a:r>
              <a:rPr lang="de-CH" sz="2000" dirty="0" smtClean="0"/>
              <a:t>Jahrgangszielen</a:t>
            </a:r>
          </a:p>
          <a:p>
            <a:pPr lvl="1">
              <a:buFont typeface="Arial" panose="020B0604020202020204" pitchFamily="34" charset="0"/>
              <a:buChar char="•"/>
            </a:pPr>
            <a:endParaRPr lang="de-CH" sz="2000" dirty="0"/>
          </a:p>
          <a:p>
            <a:pPr marL="0" lvl="1" indent="0">
              <a:buNone/>
            </a:pPr>
            <a:r>
              <a:rPr lang="de-CH" sz="2000" dirty="0" smtClean="0"/>
              <a:t>Problematik: Der Titel der Initiative stimmt nicht mit ihrem Inhalt überein. </a:t>
            </a:r>
            <a:endParaRPr lang="de-CH" sz="2000" dirty="0"/>
          </a:p>
        </p:txBody>
      </p:sp>
      <p:sp>
        <p:nvSpPr>
          <p:cNvPr id="4" name="Rechteck 3">
            <a:hlinkClick r:id="rId3" action="ppaction://hlinksldjump" highlightClick="1"/>
          </p:cNvPr>
          <p:cNvSpPr/>
          <p:nvPr/>
        </p:nvSpPr>
        <p:spPr>
          <a:xfrm>
            <a:off x="8100392" y="2564904"/>
            <a:ext cx="864096"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solidFill>
                  <a:schemeClr val="tx1"/>
                </a:solidFill>
              </a:rPr>
              <a:pPr/>
              <a:t>43</a:t>
            </a:fld>
            <a:endParaRPr lang="de-CH" dirty="0">
              <a:solidFill>
                <a:schemeClr val="tx1"/>
              </a:solidFill>
            </a:endParaRPr>
          </a:p>
        </p:txBody>
      </p:sp>
    </p:spTree>
    <p:extLst>
      <p:ext uri="{BB962C8B-B14F-4D97-AF65-F5344CB8AC3E}">
        <p14:creationId xmlns:p14="http://schemas.microsoft.com/office/powerpoint/2010/main" val="1062197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395536" y="360000"/>
            <a:ext cx="7560000" cy="612000"/>
          </a:xfrm>
        </p:spPr>
        <p:txBody>
          <a:bodyPr>
            <a:normAutofit/>
          </a:bodyPr>
          <a:lstStyle/>
          <a:p>
            <a:r>
              <a:rPr lang="de-CH" dirty="0" smtClean="0">
                <a:solidFill>
                  <a:srgbClr val="0070C0"/>
                </a:solidFill>
              </a:rPr>
              <a:t>Was will die Initiative?	I</a:t>
            </a:r>
            <a:endParaRPr lang="de-CH" dirty="0">
              <a:solidFill>
                <a:srgbClr val="0070C0"/>
              </a:solidFill>
            </a:endParaRPr>
          </a:p>
        </p:txBody>
      </p:sp>
      <p:graphicFrame>
        <p:nvGraphicFramePr>
          <p:cNvPr id="6" name="Inhaltsplatzhalter 5"/>
          <p:cNvGraphicFramePr>
            <a:graphicFrameLocks noGrp="1"/>
          </p:cNvGraphicFramePr>
          <p:nvPr>
            <p:ph idx="1"/>
            <p:custDataLst>
              <p:tags r:id="rId2"/>
            </p:custDataLst>
            <p:extLst>
              <p:ext uri="{D42A27DB-BD31-4B8C-83A1-F6EECF244321}">
                <p14:modId xmlns:p14="http://schemas.microsoft.com/office/powerpoint/2010/main" val="57279187"/>
              </p:ext>
            </p:extLst>
          </p:nvPr>
        </p:nvGraphicFramePr>
        <p:xfrm>
          <a:off x="323528" y="1196752"/>
          <a:ext cx="8424936" cy="5273040"/>
        </p:xfrm>
        <a:graphic>
          <a:graphicData uri="http://schemas.openxmlformats.org/drawingml/2006/table">
            <a:tbl>
              <a:tblPr firstRow="1" bandRow="1">
                <a:tableStyleId>{00A15C55-8517-42AA-B614-E9B94910E393}</a:tableStyleId>
              </a:tblPr>
              <a:tblGrid>
                <a:gridCol w="4104456"/>
                <a:gridCol w="4320480"/>
              </a:tblGrid>
              <a:tr h="576064">
                <a:tc>
                  <a:txBody>
                    <a:bodyPr/>
                    <a:lstStyle/>
                    <a:p>
                      <a:r>
                        <a:rPr lang="de-CH" dirty="0" smtClean="0"/>
                        <a:t>Schulgesetz § 13 heute</a:t>
                      </a:r>
                      <a:endParaRPr lang="de-CH" dirty="0"/>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solidFill>
                            <a:schemeClr val="tx1"/>
                          </a:solidFill>
                        </a:rPr>
                        <a:t>Schulgesetz § 13 gemäss Initiative</a:t>
                      </a:r>
                    </a:p>
                    <a:p>
                      <a:endParaRPr lang="de-CH" dirty="0">
                        <a:solidFill>
                          <a:schemeClr val="tx1"/>
                        </a:solidFill>
                      </a:endParaRPr>
                    </a:p>
                  </a:txBody>
                  <a:tcPr>
                    <a:solidFill>
                      <a:schemeClr val="bg2"/>
                    </a:solidFill>
                  </a:tcPr>
                </a:tc>
              </a:tr>
              <a:tr h="1959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smtClean="0"/>
                        <a:t>1 Der Lehrplan enthält die </a:t>
                      </a:r>
                      <a:r>
                        <a:rPr lang="de-CH" sz="1800" dirty="0" smtClean="0">
                          <a:solidFill>
                            <a:srgbClr val="FF0000"/>
                          </a:solidFill>
                        </a:rPr>
                        <a:t>Bereiche</a:t>
                      </a:r>
                      <a:r>
                        <a:rPr lang="de-CH" sz="1800" dirty="0" smtClean="0"/>
                        <a:t> Sprachen,</a:t>
                      </a:r>
                      <a:r>
                        <a:rPr lang="de-CH" sz="1800" baseline="0" dirty="0" smtClean="0"/>
                        <a:t> Mathematik und Naturwissenschaften, Sozial- und Geisteswissenschaften (inklusive Ethik und Religionen), Musik, Kunst und Gestaltung, Bewegung und Gesundheit.</a:t>
                      </a:r>
                    </a:p>
                    <a:p>
                      <a:pPr marL="0" marR="0" indent="0" algn="r" defTabSz="914400" rtl="0" eaLnBrk="1" fontAlgn="auto" latinLnBrk="0" hangingPunct="1">
                        <a:lnSpc>
                          <a:spcPct val="100000"/>
                        </a:lnSpc>
                        <a:spcBef>
                          <a:spcPts val="0"/>
                        </a:spcBef>
                        <a:spcAft>
                          <a:spcPts val="0"/>
                        </a:spcAft>
                        <a:buClrTx/>
                        <a:buSzTx/>
                        <a:buFontTx/>
                        <a:buNone/>
                        <a:tabLst/>
                        <a:defRPr/>
                      </a:pPr>
                      <a:r>
                        <a:rPr lang="de-CH" sz="1000" kern="1200" dirty="0" smtClean="0">
                          <a:solidFill>
                            <a:schemeClr val="dk1"/>
                          </a:solidFill>
                          <a:effectLst/>
                          <a:latin typeface="+mn-lt"/>
                          <a:ea typeface="+mn-ea"/>
                          <a:cs typeface="+mn-cs"/>
                        </a:rPr>
                        <a:t>(Fortsetzung)</a:t>
                      </a:r>
                      <a:endParaRPr lang="de-CH" sz="1000" baseline="0" dirty="0" smtClean="0"/>
                    </a:p>
                    <a:p>
                      <a:endParaRPr lang="de-CH" sz="18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kern="1200" dirty="0" smtClean="0">
                          <a:solidFill>
                            <a:schemeClr val="dk1"/>
                          </a:solidFill>
                          <a:effectLst/>
                          <a:latin typeface="+mn-lt"/>
                          <a:ea typeface="+mn-ea"/>
                          <a:cs typeface="+mn-cs"/>
                        </a:rPr>
                        <a:t>In der Primarschule sind folgende </a:t>
                      </a:r>
                      <a:r>
                        <a:rPr lang="de-CH" sz="1800" kern="1200" dirty="0" smtClean="0">
                          <a:solidFill>
                            <a:srgbClr val="FF0000"/>
                          </a:solidFill>
                          <a:effectLst/>
                          <a:latin typeface="+mn-lt"/>
                          <a:ea typeface="+mn-ea"/>
                          <a:cs typeface="+mn-cs"/>
                        </a:rPr>
                        <a:t>Fächer</a:t>
                      </a:r>
                      <a:r>
                        <a:rPr lang="de-CH" sz="1800" kern="1200" dirty="0" smtClean="0">
                          <a:solidFill>
                            <a:schemeClr val="dk1"/>
                          </a:solidFill>
                          <a:effectLst/>
                          <a:latin typeface="+mn-lt"/>
                          <a:ea typeface="+mn-ea"/>
                          <a:cs typeface="+mn-cs"/>
                        </a:rPr>
                        <a:t> </a:t>
                      </a:r>
                      <a:r>
                        <a:rPr lang="de-CH" sz="1800" b="0" kern="1200" dirty="0" smtClean="0">
                          <a:solidFill>
                            <a:schemeClr val="tx1"/>
                          </a:solidFill>
                          <a:effectLst/>
                          <a:latin typeface="+mn-lt"/>
                          <a:ea typeface="+mn-ea"/>
                          <a:cs typeface="+mn-cs"/>
                        </a:rPr>
                        <a:t>zu unterrichten: Sprache (Deutsch), Fremdsprache, Mathematik, Realien, Musik, Ethik und Religion, Bildnerisches Gestalten, Textiles sowie Allgemeines Werken, Sport.</a:t>
                      </a:r>
                      <a:br>
                        <a:rPr lang="de-CH" sz="1800" b="0" kern="1200" dirty="0" smtClean="0">
                          <a:solidFill>
                            <a:schemeClr val="tx1"/>
                          </a:solidFill>
                          <a:effectLst/>
                          <a:latin typeface="+mn-lt"/>
                          <a:ea typeface="+mn-ea"/>
                          <a:cs typeface="+mn-cs"/>
                        </a:rPr>
                      </a:br>
                      <a:endParaRPr lang="de-CH" sz="1800" b="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de-CH" sz="1800" b="0" kern="1200" dirty="0" smtClean="0">
                          <a:solidFill>
                            <a:schemeClr val="tx1"/>
                          </a:solidFill>
                          <a:effectLst/>
                          <a:latin typeface="+mn-lt"/>
                          <a:ea typeface="+mn-ea"/>
                          <a:cs typeface="+mn-cs"/>
                        </a:rPr>
                        <a:t>An der Oberstufe sind folgende Fächer zu unterrichten: Deutsch, Fremdsprachen, Mathematik, Informatik, Physik, Chemie, Biologie, Geschichte, Geographie, Musik, Ethik und Religion, Bildnerisches Gestalten, Textiles sowie Allgemeines Werken, Sport und Hauswirtschaft.</a:t>
                      </a:r>
                    </a:p>
                    <a:p>
                      <a:pPr marL="0" indent="0" algn="r">
                        <a:buFont typeface="Arial" panose="020B0604020202020204" pitchFamily="34" charset="0"/>
                        <a:buNone/>
                      </a:pPr>
                      <a:r>
                        <a:rPr lang="de-CH" sz="1000" kern="1200" dirty="0" smtClean="0">
                          <a:solidFill>
                            <a:schemeClr val="dk1"/>
                          </a:solidFill>
                          <a:effectLst/>
                          <a:latin typeface="+mn-lt"/>
                          <a:ea typeface="+mn-ea"/>
                          <a:cs typeface="+mn-cs"/>
                        </a:rPr>
                        <a:t>(Fortsetzung)</a:t>
                      </a:r>
                    </a:p>
                  </a:txBody>
                  <a:tcPr>
                    <a:solidFill>
                      <a:schemeClr val="bg2"/>
                    </a:solidFill>
                  </a:tcPr>
                </a:tc>
              </a:tr>
            </a:tbl>
          </a:graphicData>
        </a:graphic>
      </p:graphicFrame>
      <p:sp>
        <p:nvSpPr>
          <p:cNvPr id="4" name="Foliennummernplatzhalter 5"/>
          <p:cNvSpPr txBox="1">
            <a:spLocks/>
          </p:cNvSpPr>
          <p:nvPr>
            <p:custDataLst>
              <p:tags r:id="rId3"/>
            </p:custDataLst>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44</a:t>
            </a:fld>
            <a:endParaRPr lang="de-CH" dirty="0"/>
          </a:p>
        </p:txBody>
      </p:sp>
    </p:spTree>
    <p:extLst>
      <p:ext uri="{BB962C8B-B14F-4D97-AF65-F5344CB8AC3E}">
        <p14:creationId xmlns:p14="http://schemas.microsoft.com/office/powerpoint/2010/main" val="2199718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custDataLst>
              <p:tags r:id="rId1"/>
            </p:custDataLst>
            <p:extLst>
              <p:ext uri="{D42A27DB-BD31-4B8C-83A1-F6EECF244321}">
                <p14:modId xmlns:p14="http://schemas.microsoft.com/office/powerpoint/2010/main" val="2851222617"/>
              </p:ext>
            </p:extLst>
          </p:nvPr>
        </p:nvGraphicFramePr>
        <p:xfrm>
          <a:off x="323528" y="1196752"/>
          <a:ext cx="8424936" cy="4572000"/>
        </p:xfrm>
        <a:graphic>
          <a:graphicData uri="http://schemas.openxmlformats.org/drawingml/2006/table">
            <a:tbl>
              <a:tblPr firstRow="1" bandRow="1">
                <a:tableStyleId>{00A15C55-8517-42AA-B614-E9B94910E393}</a:tableStyleId>
              </a:tblPr>
              <a:tblGrid>
                <a:gridCol w="4320480"/>
                <a:gridCol w="4104456"/>
              </a:tblGrid>
              <a:tr h="576064">
                <a:tc>
                  <a:txBody>
                    <a:bodyPr/>
                    <a:lstStyle/>
                    <a:p>
                      <a:r>
                        <a:rPr lang="de-CH" dirty="0" smtClean="0"/>
                        <a:t>Schulgesetz § 13 heute</a:t>
                      </a:r>
                      <a:endParaRPr lang="de-CH" dirty="0"/>
                    </a:p>
                  </a:txBody>
                  <a:tcPr>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solidFill>
                            <a:schemeClr val="tx1"/>
                          </a:solidFill>
                        </a:rPr>
                        <a:t>Schulgesetz § 13 gemäss Initiative</a:t>
                      </a:r>
                    </a:p>
                    <a:p>
                      <a:endParaRPr lang="de-CH" dirty="0">
                        <a:solidFill>
                          <a:schemeClr val="tx1"/>
                        </a:solidFill>
                      </a:endParaRPr>
                    </a:p>
                  </a:txBody>
                  <a:tcPr>
                    <a:solidFill>
                      <a:schemeClr val="bg2"/>
                    </a:solidFill>
                  </a:tcPr>
                </a:tc>
              </a:tr>
              <a:tr h="1959852">
                <a:tc>
                  <a:txBody>
                    <a:bodyPr/>
                    <a:lstStyle/>
                    <a:p>
                      <a:r>
                        <a:rPr lang="de-CH" sz="1800" dirty="0" smtClean="0"/>
                        <a:t>2 </a:t>
                      </a:r>
                      <a:r>
                        <a:rPr lang="de-CH" sz="1800" dirty="0" smtClean="0">
                          <a:solidFill>
                            <a:schemeClr val="tx1"/>
                          </a:solidFill>
                        </a:rPr>
                        <a:t>Der Regierungsrat </a:t>
                      </a:r>
                      <a:r>
                        <a:rPr lang="de-CH" sz="1800" dirty="0" smtClean="0">
                          <a:solidFill>
                            <a:srgbClr val="FF0000"/>
                          </a:solidFill>
                        </a:rPr>
                        <a:t>regelt </a:t>
                      </a:r>
                      <a:r>
                        <a:rPr lang="de-CH" sz="1800" dirty="0" smtClean="0"/>
                        <a:t>für Primarschule und Oberstufe die einzelnen Unterrichtsbereiche, die Zahl der Unterrichtslektionen und ihre Dauer, die Lernziele und die Stoffauswahl sowie die Anforderungen an die Schülerinnen und Schüler bezüglich ihrer Selbst- und Sozialkompetenzen </a:t>
                      </a:r>
                      <a:r>
                        <a:rPr lang="de-CH" sz="1800" b="0" dirty="0" smtClean="0">
                          <a:solidFill>
                            <a:srgbClr val="FF0000"/>
                          </a:solidFill>
                        </a:rPr>
                        <a:t>durch Verordnung</a:t>
                      </a:r>
                      <a:r>
                        <a:rPr lang="de-CH" sz="1800" dirty="0" smtClean="0"/>
                        <a:t>. </a:t>
                      </a:r>
                      <a:r>
                        <a:rPr lang="de-CH" sz="1800" dirty="0" smtClean="0">
                          <a:solidFill>
                            <a:schemeClr val="tx1"/>
                          </a:solidFill>
                        </a:rPr>
                        <a:t>Er beachtet dabei die interkantonale Harmonisierung der Lehrpläne.  </a:t>
                      </a:r>
                    </a:p>
                    <a:p>
                      <a:r>
                        <a:rPr lang="de-CH" sz="1800" dirty="0" smtClean="0"/>
                        <a:t>3 Er regelt für den Kindergarten die Unterrichtsdauer sowie die Richtziele der Selbst-, Sozial- und Sachkompetenzen </a:t>
                      </a:r>
                      <a:r>
                        <a:rPr lang="de-CH" sz="1800" dirty="0" smtClean="0">
                          <a:solidFill>
                            <a:schemeClr val="tx1"/>
                          </a:solidFill>
                        </a:rPr>
                        <a:t>durch Verordnung</a:t>
                      </a:r>
                      <a:r>
                        <a:rPr lang="de-CH" sz="1800" dirty="0" smtClean="0"/>
                        <a:t>. </a:t>
                      </a:r>
                    </a:p>
                  </a:txBody>
                  <a:tcPr/>
                </a:tc>
                <a:tc>
                  <a:txBody>
                    <a:bodyPr/>
                    <a:lstStyle/>
                    <a:p>
                      <a:pPr marL="285750" indent="-285750">
                        <a:buFont typeface="Arial" panose="020B0604020202020204" pitchFamily="34" charset="0"/>
                        <a:buChar char="•"/>
                      </a:pPr>
                      <a:r>
                        <a:rPr lang="de-CH" sz="1800" kern="1200" dirty="0" smtClean="0">
                          <a:solidFill>
                            <a:schemeClr val="dk1"/>
                          </a:solidFill>
                          <a:effectLst/>
                          <a:latin typeface="+mn-lt"/>
                          <a:ea typeface="+mn-ea"/>
                          <a:cs typeface="+mn-cs"/>
                        </a:rPr>
                        <a:t>Für den Kindergarten ist ein </a:t>
                      </a:r>
                      <a:r>
                        <a:rPr lang="de-CH" sz="1800" kern="1200" dirty="0" smtClean="0">
                          <a:solidFill>
                            <a:srgbClr val="FF0000"/>
                          </a:solidFill>
                          <a:effectLst/>
                          <a:latin typeface="+mn-lt"/>
                          <a:ea typeface="+mn-ea"/>
                          <a:cs typeface="+mn-cs"/>
                        </a:rPr>
                        <a:t>Rahmenlehrplan</a:t>
                      </a:r>
                      <a:r>
                        <a:rPr lang="de-CH" sz="1800" kern="1200" dirty="0" smtClean="0">
                          <a:solidFill>
                            <a:schemeClr val="dk1"/>
                          </a:solidFill>
                          <a:effectLst/>
                          <a:latin typeface="+mn-lt"/>
                          <a:ea typeface="+mn-ea"/>
                          <a:cs typeface="+mn-cs"/>
                        </a:rPr>
                        <a:t> zu erstellen.</a:t>
                      </a:r>
                      <a:br>
                        <a:rPr lang="de-CH" sz="1800" kern="1200" dirty="0" smtClean="0">
                          <a:solidFill>
                            <a:schemeClr val="dk1"/>
                          </a:solidFill>
                          <a:effectLst/>
                          <a:latin typeface="+mn-lt"/>
                          <a:ea typeface="+mn-ea"/>
                          <a:cs typeface="+mn-cs"/>
                        </a:rPr>
                      </a:br>
                      <a:endParaRPr lang="de-CH" sz="18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de-CH" sz="1800" kern="1200" dirty="0" smtClean="0">
                          <a:solidFill>
                            <a:schemeClr val="dk1"/>
                          </a:solidFill>
                          <a:effectLst/>
                          <a:latin typeface="+mn-lt"/>
                          <a:ea typeface="+mn-ea"/>
                          <a:cs typeface="+mn-cs"/>
                        </a:rPr>
                        <a:t>Für die Volksschule sind im Lehrplan </a:t>
                      </a:r>
                      <a:r>
                        <a:rPr lang="de-CH" sz="1800" kern="1200" dirty="0" smtClean="0">
                          <a:solidFill>
                            <a:srgbClr val="FF0000"/>
                          </a:solidFill>
                          <a:effectLst/>
                          <a:latin typeface="+mn-lt"/>
                          <a:ea typeface="+mn-ea"/>
                          <a:cs typeface="+mn-cs"/>
                        </a:rPr>
                        <a:t>Jahrgangsziele</a:t>
                      </a:r>
                      <a:r>
                        <a:rPr lang="de-CH" sz="1800" kern="1200" dirty="0" smtClean="0">
                          <a:solidFill>
                            <a:schemeClr val="dk1"/>
                          </a:solidFill>
                          <a:effectLst/>
                          <a:latin typeface="+mn-lt"/>
                          <a:ea typeface="+mn-ea"/>
                          <a:cs typeface="+mn-cs"/>
                        </a:rPr>
                        <a:t> festzulegen.</a:t>
                      </a:r>
                    </a:p>
                  </a:txBody>
                  <a:tcPr>
                    <a:solidFill>
                      <a:schemeClr val="bg2"/>
                    </a:solidFill>
                  </a:tcPr>
                </a:tc>
              </a:tr>
            </a:tbl>
          </a:graphicData>
        </a:graphic>
      </p:graphicFrame>
      <p:sp>
        <p:nvSpPr>
          <p:cNvPr id="4" name="Foliennummernplatzhalter 5"/>
          <p:cNvSpPr txBox="1">
            <a:spLocks/>
          </p:cNvSpPr>
          <p:nvPr>
            <p:custDataLst>
              <p:tags r:id="rId2"/>
            </p:custDataLst>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45</a:t>
            </a:fld>
            <a:endParaRPr lang="de-CH" dirty="0"/>
          </a:p>
        </p:txBody>
      </p:sp>
      <p:sp>
        <p:nvSpPr>
          <p:cNvPr id="7" name="Titel 1"/>
          <p:cNvSpPr>
            <a:spLocks noGrp="1"/>
          </p:cNvSpPr>
          <p:nvPr>
            <p:ph type="title"/>
            <p:custDataLst>
              <p:tags r:id="rId3"/>
            </p:custDataLst>
          </p:nvPr>
        </p:nvSpPr>
        <p:spPr>
          <a:xfrm>
            <a:off x="395536" y="360000"/>
            <a:ext cx="7560000" cy="612000"/>
          </a:xfrm>
        </p:spPr>
        <p:txBody>
          <a:bodyPr>
            <a:normAutofit/>
          </a:bodyPr>
          <a:lstStyle/>
          <a:p>
            <a:r>
              <a:rPr lang="de-CH" dirty="0" smtClean="0">
                <a:solidFill>
                  <a:srgbClr val="0070C0"/>
                </a:solidFill>
              </a:rPr>
              <a:t>Was will die Initiative?	II</a:t>
            </a:r>
            <a:endParaRPr lang="de-CH" dirty="0">
              <a:solidFill>
                <a:srgbClr val="0070C0"/>
              </a:solidFill>
            </a:endParaRPr>
          </a:p>
        </p:txBody>
      </p:sp>
    </p:spTree>
    <p:extLst>
      <p:ext uri="{BB962C8B-B14F-4D97-AF65-F5344CB8AC3E}">
        <p14:creationId xmlns:p14="http://schemas.microsoft.com/office/powerpoint/2010/main" val="4287666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0" y="1052736"/>
            <a:ext cx="7560000" cy="612000"/>
          </a:xfrm>
        </p:spPr>
        <p:txBody>
          <a:bodyPr/>
          <a:lstStyle/>
          <a:p>
            <a:r>
              <a:rPr lang="de-CH" dirty="0" smtClean="0"/>
              <a:t>Gründe für die Ablehnung der Initiative</a:t>
            </a:r>
            <a:r>
              <a:rPr lang="de-CH" sz="1800" dirty="0" smtClean="0"/>
              <a:t/>
            </a:r>
            <a:br>
              <a:rPr lang="de-CH" sz="1800" dirty="0" smtClean="0"/>
            </a:br>
            <a:r>
              <a:rPr lang="de-CH" sz="1800" b="0" dirty="0">
                <a:solidFill>
                  <a:schemeClr val="tx1"/>
                </a:solidFill>
              </a:rPr>
              <a:t>«JA zu einer guten Bildung – NEIN zum Lehrplan 21»</a:t>
            </a:r>
            <a:endParaRPr lang="de-CH" sz="1800" b="0" dirty="0"/>
          </a:p>
        </p:txBody>
      </p:sp>
      <p:sp>
        <p:nvSpPr>
          <p:cNvPr id="6" name="Inhaltsplatzhalter 5"/>
          <p:cNvSpPr>
            <a:spLocks noGrp="1"/>
          </p:cNvSpPr>
          <p:nvPr>
            <p:ph idx="1"/>
          </p:nvPr>
        </p:nvSpPr>
        <p:spPr>
          <a:xfrm>
            <a:off x="900000" y="2043320"/>
            <a:ext cx="7560000" cy="4266000"/>
          </a:xfrm>
        </p:spPr>
        <p:txBody>
          <a:bodyPr>
            <a:noAutofit/>
          </a:bodyPr>
          <a:lstStyle/>
          <a:p>
            <a:pPr lvl="0"/>
            <a:r>
              <a:rPr lang="de-CH" sz="1800" dirty="0" smtClean="0"/>
              <a:t>Mit Aufnahme der Fächer im Schulgesetz würde die </a:t>
            </a:r>
            <a:r>
              <a:rPr lang="de-CH" sz="1800" dirty="0"/>
              <a:t>Aargauer Volksschule in ein enges Korsett </a:t>
            </a:r>
            <a:r>
              <a:rPr lang="de-CH" sz="1800" dirty="0" smtClean="0"/>
              <a:t>gezwungen.</a:t>
            </a:r>
          </a:p>
          <a:p>
            <a:pPr lvl="0"/>
            <a:r>
              <a:rPr lang="de-CH" sz="1800" dirty="0" smtClean="0"/>
              <a:t>Zunehmend </a:t>
            </a:r>
            <a:r>
              <a:rPr lang="de-CH" sz="1800" dirty="0"/>
              <a:t>wichtige Themen wie Technik, Wirtschaft, Medien oder Berufsorientierung werden mit den aufgezählten Fächern </a:t>
            </a:r>
            <a:r>
              <a:rPr lang="de-CH" sz="1800" dirty="0" smtClean="0"/>
              <a:t>im Schulgesetz nicht </a:t>
            </a:r>
            <a:r>
              <a:rPr lang="de-CH" sz="1800" dirty="0"/>
              <a:t>abgedeckt. </a:t>
            </a:r>
            <a:endParaRPr lang="de-CH" sz="1800" dirty="0" smtClean="0"/>
          </a:p>
          <a:p>
            <a:pPr lvl="0"/>
            <a:r>
              <a:rPr lang="de-CH" sz="1800" dirty="0" smtClean="0"/>
              <a:t>Mit eingeschränktem Angebot würden die Zukunftschancen </a:t>
            </a:r>
            <a:r>
              <a:rPr lang="de-CH" sz="1800" dirty="0"/>
              <a:t>der Aargauer Kinder und Jugendlichen </a:t>
            </a:r>
            <a:r>
              <a:rPr lang="de-CH" sz="1800" dirty="0" smtClean="0"/>
              <a:t>geschmälert</a:t>
            </a:r>
            <a:r>
              <a:rPr lang="de-CH" sz="1800" dirty="0"/>
              <a:t>. </a:t>
            </a:r>
          </a:p>
          <a:p>
            <a:pPr lvl="0"/>
            <a:r>
              <a:rPr lang="de-CH" sz="1800" dirty="0" smtClean="0"/>
              <a:t>Die </a:t>
            </a:r>
            <a:r>
              <a:rPr lang="de-CH" sz="1800" dirty="0"/>
              <a:t>Festlegung von Jahreszielen </a:t>
            </a:r>
            <a:r>
              <a:rPr lang="de-CH" sz="1800" dirty="0" smtClean="0"/>
              <a:t>schränkt </a:t>
            </a:r>
            <a:r>
              <a:rPr lang="de-CH" sz="1800" dirty="0"/>
              <a:t>die Unterrichtsfreiheit der Lehrpersonen </a:t>
            </a:r>
            <a:r>
              <a:rPr lang="de-CH" sz="1800" dirty="0" smtClean="0"/>
              <a:t>ein, insbesondere beim mehrklassigen Unterrichten.</a:t>
            </a:r>
            <a:endParaRPr lang="de-CH" sz="1800" dirty="0"/>
          </a:p>
          <a:p>
            <a:r>
              <a:rPr lang="de-CH" sz="1800" dirty="0" smtClean="0"/>
              <a:t>Neue, angepasste Lehrmittel und Weiterbildungsangebote müssten konzipiert werden.</a:t>
            </a:r>
            <a:r>
              <a:rPr lang="de-CH" sz="1800" dirty="0"/>
              <a:t> </a:t>
            </a:r>
            <a:endParaRPr lang="de-CH" sz="1800" dirty="0" smtClean="0"/>
          </a:p>
          <a:p>
            <a:r>
              <a:rPr lang="de-CH" sz="1800" dirty="0" smtClean="0"/>
              <a:t>Der </a:t>
            </a:r>
            <a:r>
              <a:rPr lang="de-CH" sz="1800" dirty="0"/>
              <a:t>Kanton Aargau würde sich innerhalb der Deutschschweiz </a:t>
            </a:r>
            <a:r>
              <a:rPr lang="de-CH" sz="1800" dirty="0" smtClean="0"/>
              <a:t>isolieren; Kantonswechsel hätten Anpassungsleistungen zur Folge.</a:t>
            </a:r>
            <a:endParaRPr lang="de-CH" sz="1800" dirty="0"/>
          </a:p>
        </p:txBody>
      </p:sp>
      <p:sp>
        <p:nvSpPr>
          <p:cNvPr id="5" name="Foliennummernplatzhalter 4"/>
          <p:cNvSpPr>
            <a:spLocks noGrp="1"/>
          </p:cNvSpPr>
          <p:nvPr>
            <p:ph type="sldNum" sz="quarter" idx="10"/>
          </p:nvPr>
        </p:nvSpPr>
        <p:spPr/>
        <p:txBody>
          <a:bodyPr/>
          <a:lstStyle/>
          <a:p>
            <a:fld id="{342C194F-8FD3-45A2-A5D1-ED489A6EDDDA}" type="slidenum">
              <a:rPr lang="de-CH" smtClean="0"/>
              <a:t>46</a:t>
            </a:fld>
            <a:endParaRPr lang="de-CH" dirty="0"/>
          </a:p>
        </p:txBody>
      </p:sp>
    </p:spTree>
    <p:extLst>
      <p:ext uri="{BB962C8B-B14F-4D97-AF65-F5344CB8AC3E}">
        <p14:creationId xmlns:p14="http://schemas.microsoft.com/office/powerpoint/2010/main" val="2838096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0" y="908720"/>
            <a:ext cx="7560000" cy="612000"/>
          </a:xfrm>
        </p:spPr>
        <p:txBody>
          <a:bodyPr/>
          <a:lstStyle/>
          <a:p>
            <a:r>
              <a:rPr lang="de-CH" dirty="0" smtClean="0"/>
              <a:t>Das spricht für den neuen Aargauer Lehrplan auf der Basis der Vorlage Lehrplan 21</a:t>
            </a:r>
            <a:endParaRPr lang="de-CH" sz="1800" dirty="0"/>
          </a:p>
        </p:txBody>
      </p:sp>
      <p:sp>
        <p:nvSpPr>
          <p:cNvPr id="6" name="Inhaltsplatzhalter 5"/>
          <p:cNvSpPr>
            <a:spLocks noGrp="1"/>
          </p:cNvSpPr>
          <p:nvPr>
            <p:ph idx="1"/>
          </p:nvPr>
        </p:nvSpPr>
        <p:spPr>
          <a:xfrm>
            <a:off x="900000" y="2043320"/>
            <a:ext cx="7560000" cy="4266000"/>
          </a:xfrm>
        </p:spPr>
        <p:txBody>
          <a:bodyPr>
            <a:noAutofit/>
          </a:bodyPr>
          <a:lstStyle/>
          <a:p>
            <a:pPr lvl="0"/>
            <a:r>
              <a:rPr lang="de-CH" sz="1800" dirty="0" smtClean="0"/>
              <a:t>Das Kind, der Jugendliche steht im Mittelpunkt; nicht der aufgelistete Stoff soll behandelt sein, die Schülerinnen und Schüler sollen über das nötige Wissen verfügen und dieses auch anwenden können.</a:t>
            </a:r>
          </a:p>
          <a:p>
            <a:pPr lvl="0"/>
            <a:r>
              <a:rPr lang="de-CH" sz="1800" dirty="0" smtClean="0"/>
              <a:t>Es ist transparent und nachvollziehbar, was die Schülerinnen und Schüler wissen und können sollen.</a:t>
            </a:r>
          </a:p>
          <a:p>
            <a:pPr lvl="0"/>
            <a:r>
              <a:rPr lang="de-CH" sz="1800" dirty="0" smtClean="0"/>
              <a:t>Die Schulen sind bereits heute gut vorbereitet; Individualisierung, selbstgesteuertes und kooperatives Lernen gehören bereits zur Praxis.</a:t>
            </a:r>
          </a:p>
          <a:p>
            <a:pPr lvl="0"/>
            <a:r>
              <a:rPr lang="de-CH" sz="1800" dirty="0" smtClean="0"/>
              <a:t>Bereits heute steht den Lehrpersonen ein reichhaltiges Weiterbildungsangebot im Bildungsraum zur Verfügung, welches die neuen Aspekte zum Beurteilen oder zum kompetenzorientierten Unterrichten behandelt.</a:t>
            </a:r>
          </a:p>
          <a:p>
            <a:pPr lvl="0"/>
            <a:r>
              <a:rPr lang="de-CH" sz="1800" dirty="0" smtClean="0"/>
              <a:t>Die Kinder und Jugendlichen werden mit den Erweiterungen und Vertiefungen der Fächer und der Ausrichtung auf Kompetenzen gut auf die Herausforderungen der Abnehmer vorbereitet.</a:t>
            </a:r>
          </a:p>
          <a:p>
            <a:pPr lvl="0"/>
            <a:endParaRPr lang="de-CH" sz="1800" dirty="0"/>
          </a:p>
          <a:p>
            <a:pPr lvl="0"/>
            <a:endParaRPr lang="de-CH" sz="1800" dirty="0" smtClean="0"/>
          </a:p>
        </p:txBody>
      </p:sp>
      <p:sp>
        <p:nvSpPr>
          <p:cNvPr id="5" name="Foliennummernplatzhalter 4"/>
          <p:cNvSpPr>
            <a:spLocks noGrp="1"/>
          </p:cNvSpPr>
          <p:nvPr>
            <p:ph type="sldNum" sz="quarter" idx="10"/>
          </p:nvPr>
        </p:nvSpPr>
        <p:spPr/>
        <p:txBody>
          <a:bodyPr/>
          <a:lstStyle/>
          <a:p>
            <a:fld id="{342C194F-8FD3-45A2-A5D1-ED489A6EDDDA}" type="slidenum">
              <a:rPr lang="de-CH" smtClean="0"/>
              <a:t>47</a:t>
            </a:fld>
            <a:endParaRPr lang="de-CH" dirty="0"/>
          </a:p>
        </p:txBody>
      </p:sp>
    </p:spTree>
    <p:extLst>
      <p:ext uri="{BB962C8B-B14F-4D97-AF65-F5344CB8AC3E}">
        <p14:creationId xmlns:p14="http://schemas.microsoft.com/office/powerpoint/2010/main" val="2215642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custDataLst>
              <p:tags r:id="rId1"/>
            </p:custDataLst>
          </p:nvPr>
        </p:nvSpPr>
        <p:spPr/>
        <p:txBody>
          <a:bodyPr>
            <a:normAutofit/>
          </a:bodyPr>
          <a:lstStyle/>
          <a:p>
            <a:r>
              <a:rPr lang="de-CH" dirty="0" smtClean="0"/>
              <a:t>Breite Unterstützung der Bildungsverbände</a:t>
            </a:r>
            <a:endParaRPr lang="de-CH" dirty="0"/>
          </a:p>
        </p:txBody>
      </p:sp>
      <p:sp>
        <p:nvSpPr>
          <p:cNvPr id="5" name="Inhaltsplatzhalter 4"/>
          <p:cNvSpPr>
            <a:spLocks noGrp="1"/>
          </p:cNvSpPr>
          <p:nvPr>
            <p:ph idx="1"/>
            <p:custDataLst>
              <p:tags r:id="rId2"/>
            </p:custDataLst>
          </p:nvPr>
        </p:nvSpPr>
        <p:spPr/>
        <p:txBody>
          <a:bodyPr>
            <a:normAutofit fontScale="92500" lnSpcReduction="10000"/>
          </a:bodyPr>
          <a:lstStyle/>
          <a:p>
            <a:pPr lvl="4"/>
            <a:endParaRPr lang="de-CH" dirty="0" smtClean="0"/>
          </a:p>
          <a:p>
            <a:pPr lvl="4"/>
            <a:r>
              <a:rPr lang="de-CH" dirty="0" smtClean="0"/>
              <a:t>VASP: </a:t>
            </a:r>
            <a:r>
              <a:rPr lang="de-CH" dirty="0"/>
              <a:t>Der Lehrplan 21 ist eine konsequente </a:t>
            </a:r>
            <a:r>
              <a:rPr lang="de-CH" dirty="0" smtClean="0"/>
              <a:t>Antwort </a:t>
            </a:r>
            <a:r>
              <a:rPr lang="de-CH" dirty="0"/>
              <a:t>auf die vom Volk mit grossem Mehr verlangte Harmonisierung</a:t>
            </a:r>
            <a:endParaRPr lang="de-CH" dirty="0">
              <a:solidFill>
                <a:srgbClr val="FF0000"/>
              </a:solidFill>
            </a:endParaRPr>
          </a:p>
          <a:p>
            <a:pPr marL="1440000" lvl="4" indent="0">
              <a:buNone/>
            </a:pPr>
            <a:r>
              <a:rPr lang="de-CH" dirty="0">
                <a:solidFill>
                  <a:srgbClr val="FF0000"/>
                </a:solidFill>
              </a:rPr>
              <a:t/>
            </a:r>
            <a:br>
              <a:rPr lang="de-CH" dirty="0">
                <a:solidFill>
                  <a:srgbClr val="FF0000"/>
                </a:solidFill>
              </a:rPr>
            </a:br>
            <a:endParaRPr lang="de-CH" dirty="0" smtClean="0">
              <a:solidFill>
                <a:srgbClr val="FF0000"/>
              </a:solidFill>
            </a:endParaRPr>
          </a:p>
          <a:p>
            <a:pPr lvl="4"/>
            <a:r>
              <a:rPr lang="de-CH" dirty="0" smtClean="0"/>
              <a:t>VSLAG: </a:t>
            </a:r>
            <a:r>
              <a:rPr lang="de-CH" dirty="0"/>
              <a:t>Medien und Informatik, wie auch berufliche </a:t>
            </a:r>
            <a:r>
              <a:rPr lang="de-CH" dirty="0" smtClean="0"/>
              <a:t>Orientierung sind endlich als Fächer im Lehrplan enthalten</a:t>
            </a:r>
          </a:p>
          <a:p>
            <a:pPr marL="1440000" lvl="4" indent="0">
              <a:buNone/>
            </a:pPr>
            <a:r>
              <a:rPr lang="de-CH" dirty="0">
                <a:solidFill>
                  <a:srgbClr val="FF0000"/>
                </a:solidFill>
              </a:rPr>
              <a:t/>
            </a:r>
            <a:br>
              <a:rPr lang="de-CH" dirty="0">
                <a:solidFill>
                  <a:srgbClr val="FF0000"/>
                </a:solidFill>
              </a:rPr>
            </a:br>
            <a:endParaRPr lang="de-CH" dirty="0">
              <a:solidFill>
                <a:srgbClr val="FF0000"/>
              </a:solidFill>
            </a:endParaRPr>
          </a:p>
          <a:p>
            <a:pPr lvl="4"/>
            <a:r>
              <a:rPr lang="de-CH" dirty="0"/>
              <a:t>LCH: Der Lehrplan 21 bringt zum ersten Mal einen gemeinsamen Lehrplan für die Deutschschweiz. Das ist ein bildungspolitischer bedeutsamer Meilenstein. </a:t>
            </a:r>
          </a:p>
          <a:p>
            <a:pPr lvl="4"/>
            <a:endParaRPr lang="de-CH" dirty="0"/>
          </a:p>
          <a:p>
            <a:pPr lvl="4"/>
            <a:r>
              <a:rPr lang="de-CH" dirty="0" err="1"/>
              <a:t>alv</a:t>
            </a:r>
            <a:r>
              <a:rPr lang="de-CH" dirty="0"/>
              <a:t>: </a:t>
            </a:r>
            <a:r>
              <a:rPr lang="de-CH" dirty="0" smtClean="0"/>
              <a:t>Die </a:t>
            </a:r>
            <a:r>
              <a:rPr lang="de-CH" dirty="0"/>
              <a:t>stärkere Ausrichtung auf die Kompetenzen der Schülerinnen und Schüler entspricht einem modernen, wissenschaftlich fundierten Verständnis von Schule.</a:t>
            </a:r>
          </a:p>
        </p:txBody>
      </p:sp>
      <p:sp>
        <p:nvSpPr>
          <p:cNvPr id="3" name="Foliennummernplatzhalter 2"/>
          <p:cNvSpPr>
            <a:spLocks noGrp="1"/>
          </p:cNvSpPr>
          <p:nvPr>
            <p:ph type="sldNum" sz="quarter" idx="10"/>
            <p:custDataLst>
              <p:tags r:id="rId3"/>
            </p:custDataLst>
          </p:nvPr>
        </p:nvSpPr>
        <p:spPr/>
        <p:txBody>
          <a:bodyPr/>
          <a:lstStyle/>
          <a:p>
            <a:fld id="{342C194F-8FD3-45A2-A5D1-ED489A6EDDDA}" type="slidenum">
              <a:rPr lang="de-CH" smtClean="0"/>
              <a:t>48</a:t>
            </a:fld>
            <a:endParaRPr lang="de-CH" dirty="0"/>
          </a:p>
        </p:txBody>
      </p:sp>
      <p:pic>
        <p:nvPicPr>
          <p:cNvPr id="1026" name="Picture 2"/>
          <p:cNvPicPr>
            <a:picLocks noChangeAspect="1" noChangeArrowheads="1"/>
          </p:cNvPicPr>
          <p:nvPr>
            <p:custDataLst>
              <p:tags r:id="rId4"/>
            </p:custDataLst>
          </p:nvPr>
        </p:nvPicPr>
        <p:blipFill rotWithShape="1">
          <a:blip r:embed="rId9">
            <a:extLst>
              <a:ext uri="{28A0092B-C50C-407E-A947-70E740481C1C}">
                <a14:useLocalDpi xmlns:a14="http://schemas.microsoft.com/office/drawing/2010/main" val="0"/>
              </a:ext>
            </a:extLst>
          </a:blip>
          <a:srcRect l="20705" t="11636" r="73358" b="78746"/>
          <a:stretch/>
        </p:blipFill>
        <p:spPr bwMode="auto">
          <a:xfrm>
            <a:off x="947597" y="5362415"/>
            <a:ext cx="864096" cy="87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045715" y="4174498"/>
            <a:ext cx="864096" cy="72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custDataLst>
              <p:tags r:id="rId6"/>
            </p:custDataLst>
          </p:nvPr>
        </p:nvPicPr>
        <p:blipFill rotWithShape="1">
          <a:blip r:embed="rId11">
            <a:extLst>
              <a:ext uri="{28A0092B-C50C-407E-A947-70E740481C1C}">
                <a14:useLocalDpi xmlns:a14="http://schemas.microsoft.com/office/drawing/2010/main" val="0"/>
              </a:ext>
            </a:extLst>
          </a:blip>
          <a:srcRect l="28720" t="25173" r="58887" b="66753"/>
          <a:stretch/>
        </p:blipFill>
        <p:spPr bwMode="auto">
          <a:xfrm>
            <a:off x="68541" y="1700808"/>
            <a:ext cx="1983179" cy="80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8608" y="2868370"/>
            <a:ext cx="1200133"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500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440736"/>
            <a:ext cx="7560000" cy="612000"/>
          </a:xfrm>
        </p:spPr>
        <p:txBody>
          <a:bodyPr/>
          <a:lstStyle/>
          <a:p>
            <a:r>
              <a:rPr lang="de-CH" dirty="0" smtClean="0">
                <a:solidFill>
                  <a:srgbClr val="0070C0"/>
                </a:solidFill>
              </a:rPr>
              <a:t>Was ist geplant bis zur Einführung</a:t>
            </a:r>
            <a:endParaRPr lang="de-CH" dirty="0">
              <a:solidFill>
                <a:srgbClr val="0070C0"/>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2269175656"/>
              </p:ext>
            </p:extLst>
          </p:nvPr>
        </p:nvGraphicFramePr>
        <p:xfrm>
          <a:off x="755576" y="1497176"/>
          <a:ext cx="7560840" cy="3876040"/>
        </p:xfrm>
        <a:graphic>
          <a:graphicData uri="http://schemas.openxmlformats.org/drawingml/2006/table">
            <a:tbl>
              <a:tblPr firstRow="1" bandRow="1">
                <a:tableStyleId>{5C22544A-7EE6-4342-B048-85BDC9FD1C3A}</a:tableStyleId>
              </a:tblPr>
              <a:tblGrid>
                <a:gridCol w="2304256"/>
                <a:gridCol w="5256584"/>
              </a:tblGrid>
              <a:tr h="370840">
                <a:tc>
                  <a:txBody>
                    <a:bodyPr/>
                    <a:lstStyle/>
                    <a:p>
                      <a:r>
                        <a:rPr lang="de-CH" dirty="0" smtClean="0"/>
                        <a:t>Wann</a:t>
                      </a:r>
                      <a:endParaRPr lang="de-CH" dirty="0"/>
                    </a:p>
                  </a:txBody>
                  <a:tcPr>
                    <a:solidFill>
                      <a:schemeClr val="accent1"/>
                    </a:solidFill>
                  </a:tcPr>
                </a:tc>
                <a:tc>
                  <a:txBody>
                    <a:bodyPr/>
                    <a:lstStyle/>
                    <a:p>
                      <a:r>
                        <a:rPr lang="de-CH" dirty="0" smtClean="0"/>
                        <a:t>Was</a:t>
                      </a:r>
                      <a:endParaRPr lang="de-CH" dirty="0"/>
                    </a:p>
                  </a:txBody>
                  <a:tcP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2016</a:t>
                      </a:r>
                      <a:endParaRPr lang="de-CH" dirty="0"/>
                    </a:p>
                  </a:txBody>
                  <a:tcPr>
                    <a:solidFill>
                      <a:schemeClr val="accent2"/>
                    </a:solidFill>
                  </a:tcPr>
                </a:tc>
                <a:tc>
                  <a:txBody>
                    <a:bodyPr/>
                    <a:lstStyle/>
                    <a:p>
                      <a:r>
                        <a:rPr lang="de-CH" dirty="0" smtClean="0"/>
                        <a:t>Informations-Veranstaltungen an Schulen u.a.</a:t>
                      </a:r>
                      <a:endParaRPr lang="de-CH" dirty="0"/>
                    </a:p>
                  </a:txBody>
                  <a:tcPr>
                    <a:solidFill>
                      <a:schemeClr val="accent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2017</a:t>
                      </a:r>
                      <a:endParaRPr lang="de-CH" dirty="0"/>
                    </a:p>
                  </a:txBody>
                  <a:tcPr>
                    <a:solidFill>
                      <a:schemeClr val="accent2">
                        <a:lumMod val="75000"/>
                      </a:schemeClr>
                    </a:solidFill>
                  </a:tcPr>
                </a:tc>
                <a:tc>
                  <a:txBody>
                    <a:bodyPr/>
                    <a:lstStyle/>
                    <a:p>
                      <a:r>
                        <a:rPr lang="de-CH" dirty="0" smtClean="0"/>
                        <a:t>Volksabstimmung zur eingereichten Initiative</a:t>
                      </a:r>
                      <a:endParaRPr lang="de-CH" dirty="0"/>
                    </a:p>
                  </a:txBody>
                  <a:tcPr>
                    <a:solidFill>
                      <a:schemeClr val="accent2">
                        <a:lumMod val="75000"/>
                      </a:schemeClr>
                    </a:solidFill>
                  </a:tcPr>
                </a:tc>
              </a:tr>
              <a:tr h="370840">
                <a:tc>
                  <a:txBody>
                    <a:bodyPr/>
                    <a:lstStyle/>
                    <a:p>
                      <a:r>
                        <a:rPr lang="de-CH" dirty="0" smtClean="0"/>
                        <a:t>2017</a:t>
                      </a:r>
                      <a:endParaRPr lang="de-CH" dirty="0"/>
                    </a:p>
                  </a:txBody>
                  <a:tcPr>
                    <a:solidFill>
                      <a:schemeClr val="accent2"/>
                    </a:solidFill>
                  </a:tcPr>
                </a:tc>
                <a:tc>
                  <a:txBody>
                    <a:bodyPr/>
                    <a:lstStyle/>
                    <a:p>
                      <a:r>
                        <a:rPr lang="de-CH" dirty="0" smtClean="0"/>
                        <a:t>Stundentafeln erarbeiten, </a:t>
                      </a:r>
                      <a:r>
                        <a:rPr lang="de-CH" sz="1800" dirty="0" smtClean="0"/>
                        <a:t>kantonale Anpassungen </a:t>
                      </a:r>
                      <a:endParaRPr lang="de-CH" dirty="0"/>
                    </a:p>
                  </a:txBody>
                  <a:tcPr>
                    <a:solidFill>
                      <a:schemeClr val="accent2"/>
                    </a:solidFill>
                  </a:tcPr>
                </a:tc>
              </a:tr>
              <a:tr h="370840">
                <a:tc>
                  <a:txBody>
                    <a:bodyPr/>
                    <a:lstStyle/>
                    <a:p>
                      <a:r>
                        <a:rPr lang="de-CH" dirty="0" smtClean="0"/>
                        <a:t>2018</a:t>
                      </a:r>
                      <a:endParaRPr lang="de-CH" dirty="0"/>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neuen</a:t>
                      </a:r>
                      <a:r>
                        <a:rPr lang="de-CH" baseline="0" dirty="0" smtClean="0"/>
                        <a:t> </a:t>
                      </a:r>
                      <a:r>
                        <a:rPr lang="de-CH" dirty="0" smtClean="0"/>
                        <a:t>Lehrplan Volksschule Aargau beschliessen</a:t>
                      </a:r>
                      <a:endParaRPr lang="de-CH" dirty="0"/>
                    </a:p>
                  </a:txBody>
                  <a:tcPr>
                    <a:solidFill>
                      <a:schemeClr val="accent2">
                        <a:lumMod val="75000"/>
                      </a:schemeClr>
                    </a:solidFill>
                  </a:tcPr>
                </a:tc>
              </a:tr>
              <a:tr h="370840">
                <a:tc>
                  <a:txBody>
                    <a:bodyPr/>
                    <a:lstStyle/>
                    <a:p>
                      <a:r>
                        <a:rPr lang="de-CH" dirty="0" smtClean="0"/>
                        <a:t>2018</a:t>
                      </a:r>
                      <a:endParaRPr lang="de-CH" dirty="0"/>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Entscheid des Grossen Rats zur Finanzierung des neuen Lehrplans Volksschule Aargau</a:t>
                      </a:r>
                      <a:endParaRPr lang="de-CH" dirty="0"/>
                    </a:p>
                  </a:txBody>
                  <a:tcPr>
                    <a:solidFill>
                      <a:schemeClr val="accent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2018-2020</a:t>
                      </a:r>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smtClean="0"/>
                        <a:t>Info-Veranstaltungen und Weiterbildung </a:t>
                      </a:r>
                      <a:endParaRPr lang="de-CH" dirty="0"/>
                    </a:p>
                  </a:txBody>
                  <a:tcPr>
                    <a:solidFill>
                      <a:schemeClr val="accent2">
                        <a:lumMod val="75000"/>
                      </a:schemeClr>
                    </a:solidFill>
                  </a:tcPr>
                </a:tc>
              </a:tr>
              <a:tr h="370840">
                <a:tc>
                  <a:txBody>
                    <a:bodyPr/>
                    <a:lstStyle/>
                    <a:p>
                      <a:r>
                        <a:rPr lang="de-CH" dirty="0" smtClean="0"/>
                        <a:t>2018-2020</a:t>
                      </a:r>
                      <a:endParaRPr lang="de-CH" dirty="0"/>
                    </a:p>
                  </a:txBody>
                  <a:tcPr>
                    <a:solidFill>
                      <a:schemeClr val="accent2"/>
                    </a:solidFill>
                  </a:tcPr>
                </a:tc>
                <a:tc>
                  <a:txBody>
                    <a:bodyPr/>
                    <a:lstStyle/>
                    <a:p>
                      <a:r>
                        <a:rPr lang="de-CH" sz="1800" dirty="0" smtClean="0"/>
                        <a:t>Überprüfen Lehrmittel, Anpassen Instrumente </a:t>
                      </a:r>
                      <a:endParaRPr lang="de-CH" dirty="0"/>
                    </a:p>
                  </a:txBody>
                  <a:tcPr>
                    <a:solidFill>
                      <a:schemeClr val="accent2"/>
                    </a:solidFill>
                  </a:tcPr>
                </a:tc>
              </a:tr>
              <a:tr h="370840">
                <a:tc>
                  <a:txBody>
                    <a:bodyPr/>
                    <a:lstStyle/>
                    <a:p>
                      <a:r>
                        <a:rPr lang="de-CH" dirty="0" smtClean="0"/>
                        <a:t>2020</a:t>
                      </a:r>
                      <a:endParaRPr lang="de-CH" dirty="0"/>
                    </a:p>
                  </a:txBody>
                  <a:tcPr>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gestaffelte Einführung des neuen Lehrplans Volksschule Aargau </a:t>
                      </a:r>
                      <a:r>
                        <a:rPr lang="de-CH" sz="1800" dirty="0" smtClean="0"/>
                        <a:t>inkl. Fremdsprachen</a:t>
                      </a:r>
                      <a:endParaRPr lang="de-CH" dirty="0" smtClean="0"/>
                    </a:p>
                  </a:txBody>
                  <a:tcPr>
                    <a:solidFill>
                      <a:schemeClr val="accent2">
                        <a:lumMod val="75000"/>
                      </a:schemeClr>
                    </a:solidFill>
                  </a:tcPr>
                </a:tc>
              </a:tr>
            </a:tbl>
          </a:graphicData>
        </a:graphic>
      </p:graphicFrame>
      <p:sp>
        <p:nvSpPr>
          <p:cNvPr id="5" name="Rechteck 4"/>
          <p:cNvSpPr/>
          <p:nvPr/>
        </p:nvSpPr>
        <p:spPr>
          <a:xfrm>
            <a:off x="7956376" y="6481310"/>
            <a:ext cx="647624" cy="230832"/>
          </a:xfrm>
          <a:prstGeom prst="rect">
            <a:avLst/>
          </a:prstGeom>
        </p:spPr>
        <p:txBody>
          <a:bodyPr wrap="square">
            <a:spAutoFit/>
          </a:bodyPr>
          <a:lstStyle/>
          <a:p>
            <a:fld id="{7D5615F9-FF83-43FC-8FF3-D35B6D287C06}" type="slidenum">
              <a:rPr lang="de-CH" sz="900"/>
              <a:pPr/>
              <a:t>49</a:t>
            </a:fld>
            <a:endParaRPr lang="de-CH" sz="900" dirty="0"/>
          </a:p>
        </p:txBody>
      </p:sp>
    </p:spTree>
    <p:extLst>
      <p:ext uri="{BB962C8B-B14F-4D97-AF65-F5344CB8AC3E}">
        <p14:creationId xmlns:p14="http://schemas.microsoft.com/office/powerpoint/2010/main" val="478762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55576" y="620688"/>
            <a:ext cx="7560432" cy="872856"/>
          </a:xfrm>
        </p:spPr>
        <p:txBody>
          <a:bodyPr/>
          <a:lstStyle/>
          <a:p>
            <a:pPr marL="0" indent="0"/>
            <a:r>
              <a:rPr lang="de-CH" dirty="0" smtClean="0">
                <a:solidFill>
                  <a:schemeClr val="accent2">
                    <a:lumMod val="50000"/>
                  </a:schemeClr>
                </a:solidFill>
              </a:rPr>
              <a:t>Stand der Entscheidungsprozesse in der Deutschschweiz </a:t>
            </a:r>
            <a:r>
              <a:rPr lang="de-CH" sz="1400" b="0" dirty="0" smtClean="0">
                <a:solidFill>
                  <a:schemeClr val="accent2">
                    <a:lumMod val="50000"/>
                  </a:schemeClr>
                </a:solidFill>
              </a:rPr>
              <a:t>(Stand Nov 2016)</a:t>
            </a:r>
            <a:endParaRPr lang="de-CH" sz="1400" b="0" dirty="0">
              <a:solidFill>
                <a:schemeClr val="accent2">
                  <a:lumMod val="50000"/>
                </a:schemeClr>
              </a:solidFill>
            </a:endParaRPr>
          </a:p>
        </p:txBody>
      </p:sp>
      <p:sp>
        <p:nvSpPr>
          <p:cNvPr id="2" name="Foliennummernplatzhalter 1"/>
          <p:cNvSpPr>
            <a:spLocks noGrp="1"/>
          </p:cNvSpPr>
          <p:nvPr>
            <p:ph type="sldNum" sz="quarter" idx="10"/>
          </p:nvPr>
        </p:nvSpPr>
        <p:spPr/>
        <p:txBody>
          <a:bodyPr/>
          <a:lstStyle/>
          <a:p>
            <a:fld id="{7D5615F9-FF83-43FC-8FF3-D35B6D287C06}" type="slidenum">
              <a:rPr lang="de-CH" smtClean="0"/>
              <a:t>5</a:t>
            </a:fld>
            <a:endParaRPr lang="de-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844824"/>
            <a:ext cx="667702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473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8" descr="bg-titelfolie-pp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1773238"/>
            <a:ext cx="82423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540000" y="360000"/>
            <a:ext cx="8202602" cy="400110"/>
          </a:xfrm>
        </p:spPr>
        <p:txBody>
          <a:bodyPr/>
          <a:lstStyle/>
          <a:p>
            <a:r>
              <a:rPr lang="de-CH" dirty="0" smtClean="0">
                <a:solidFill>
                  <a:srgbClr val="0070C0"/>
                </a:solidFill>
              </a:rPr>
              <a:t>Fragen</a:t>
            </a:r>
            <a:endParaRPr lang="de-CH" dirty="0">
              <a:solidFill>
                <a:srgbClr val="0070C0"/>
              </a:solidFill>
            </a:endParaRPr>
          </a:p>
        </p:txBody>
      </p:sp>
      <p:sp>
        <p:nvSpPr>
          <p:cNvPr id="6" name="Textfeld 5"/>
          <p:cNvSpPr txBox="1"/>
          <p:nvPr/>
        </p:nvSpPr>
        <p:spPr>
          <a:xfrm>
            <a:off x="-75862" y="5909417"/>
            <a:ext cx="1800200" cy="215444"/>
          </a:xfrm>
          <a:prstGeom prst="rect">
            <a:avLst/>
          </a:prstGeom>
          <a:noFill/>
        </p:spPr>
        <p:txBody>
          <a:bodyPr wrap="square" rtlCol="0">
            <a:spAutoFit/>
          </a:bodyPr>
          <a:lstStyle/>
          <a:p>
            <a:r>
              <a:rPr lang="de-CH" sz="800" dirty="0" smtClean="0">
                <a:latin typeface="Arial" pitchFamily="34" charset="0"/>
                <a:cs typeface="Arial" pitchFamily="34" charset="0"/>
              </a:rPr>
              <a:t>Foto: </a:t>
            </a:r>
            <a:r>
              <a:rPr lang="de-CH" sz="800" dirty="0">
                <a:latin typeface="Arial" pitchFamily="34" charset="0"/>
                <a:cs typeface="Arial" pitchFamily="34" charset="0"/>
              </a:rPr>
              <a:t>edenwithin/iStock/Thinkstock </a:t>
            </a:r>
          </a:p>
        </p:txBody>
      </p:sp>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2878" b="11751"/>
          <a:stretch/>
        </p:blipFill>
        <p:spPr bwMode="auto">
          <a:xfrm>
            <a:off x="2838" y="1784124"/>
            <a:ext cx="8313241"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nicole.wespi\AppData\Local\Microsoft\Windows\Temporary Internet Files\Content.Outlook\UP0CJCSF\schnipse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95736" y="1772816"/>
            <a:ext cx="1224136" cy="88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1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40000" y="1080000"/>
            <a:ext cx="8640960" cy="3508653"/>
          </a:xfrm>
          <a:prstGeom prst="rect">
            <a:avLst/>
          </a:prstGeom>
        </p:spPr>
        <p:txBody>
          <a:bodyPr wrap="square">
            <a:spAutoFit/>
          </a:bodyPr>
          <a:lstStyle/>
          <a:p>
            <a:pPr marL="342900" lvl="1" indent="-342900" defTabSz="720000">
              <a:spcAft>
                <a:spcPts val="1200"/>
              </a:spcAft>
              <a:buClr>
                <a:schemeClr val="tx2"/>
              </a:buClr>
              <a:buFont typeface="Arial"/>
              <a:buChar char="•"/>
              <a:tabLst>
                <a:tab pos="724997" algn="l"/>
              </a:tabLst>
              <a:defRPr/>
            </a:pPr>
            <a:r>
              <a:rPr lang="de-CH" dirty="0">
                <a:latin typeface="Arial" pitchFamily="34" charset="0"/>
                <a:cs typeface="Arial" pitchFamily="34" charset="0"/>
              </a:rPr>
              <a:t>Auftrag an die Volksschule</a:t>
            </a:r>
          </a:p>
          <a:p>
            <a:pPr marL="342900" lvl="1" indent="-342900" defTabSz="720000">
              <a:spcAft>
                <a:spcPts val="1200"/>
              </a:spcAft>
              <a:buClr>
                <a:schemeClr val="tx2"/>
              </a:buClr>
              <a:buFont typeface="Arial"/>
              <a:buChar char="•"/>
              <a:tabLst>
                <a:tab pos="724997" algn="l"/>
              </a:tabLst>
              <a:defRPr/>
            </a:pPr>
            <a:r>
              <a:rPr lang="de-CH" dirty="0" smtClean="0">
                <a:latin typeface="Arial" pitchFamily="34" charset="0"/>
                <a:cs typeface="Arial" pitchFamily="34" charset="0"/>
              </a:rPr>
              <a:t>Instrument der Steuerung/Organisation (Inhalte</a:t>
            </a:r>
            <a:r>
              <a:rPr lang="de-CH" dirty="0">
                <a:latin typeface="Arial" pitchFamily="34" charset="0"/>
                <a:cs typeface="Arial" pitchFamily="34" charset="0"/>
              </a:rPr>
              <a:t>, </a:t>
            </a:r>
            <a:r>
              <a:rPr lang="de-CH" dirty="0" smtClean="0">
                <a:latin typeface="Arial" pitchFamily="34" charset="0"/>
                <a:cs typeface="Arial" pitchFamily="34" charset="0"/>
              </a:rPr>
              <a:t>Rahmenbedingungen</a:t>
            </a:r>
            <a:r>
              <a:rPr lang="de-CH" dirty="0">
                <a:latin typeface="Arial" pitchFamily="34" charset="0"/>
                <a:cs typeface="Arial" pitchFamily="34" charset="0"/>
              </a:rPr>
              <a:t>)</a:t>
            </a:r>
          </a:p>
          <a:p>
            <a:pPr marL="342900" lvl="1" indent="-342900" defTabSz="720000">
              <a:spcAft>
                <a:spcPts val="1200"/>
              </a:spcAft>
              <a:buClr>
                <a:schemeClr val="tx2"/>
              </a:buClr>
              <a:buFont typeface="Arial"/>
              <a:buChar char="•"/>
              <a:tabLst>
                <a:tab pos="804863" algn="l"/>
              </a:tabLst>
              <a:defRPr/>
            </a:pPr>
            <a:r>
              <a:rPr lang="de-CH" dirty="0">
                <a:latin typeface="Arial" pitchFamily="34" charset="0"/>
                <a:cs typeface="Arial" pitchFamily="34" charset="0"/>
              </a:rPr>
              <a:t>Grundlage für die Lehrmittel/Unterrichtsmaterialien und für die Aus- und Weiterbildung der Lehrpersonen</a:t>
            </a:r>
          </a:p>
          <a:p>
            <a:pPr marL="342900" lvl="1" indent="-342900" defTabSz="720000">
              <a:spcAft>
                <a:spcPts val="1200"/>
              </a:spcAft>
              <a:buClr>
                <a:schemeClr val="tx2"/>
              </a:buClr>
              <a:buFont typeface="Arial"/>
              <a:buChar char="•"/>
              <a:tabLst>
                <a:tab pos="724997" algn="l"/>
              </a:tabLst>
              <a:defRPr/>
            </a:pPr>
            <a:r>
              <a:rPr lang="de-CH" dirty="0" smtClean="0">
                <a:latin typeface="Arial" pitchFamily="34" charset="0"/>
                <a:cs typeface="Arial" pitchFamily="34" charset="0"/>
              </a:rPr>
              <a:t>Planungsinstrument/Referenzrahmen </a:t>
            </a:r>
            <a:r>
              <a:rPr lang="de-CH" dirty="0">
                <a:latin typeface="Arial" pitchFamily="34" charset="0"/>
                <a:cs typeface="Arial" pitchFamily="34" charset="0"/>
              </a:rPr>
              <a:t>für </a:t>
            </a:r>
            <a:r>
              <a:rPr lang="de-CH" dirty="0" smtClean="0">
                <a:latin typeface="Arial" pitchFamily="34" charset="0"/>
                <a:cs typeface="Arial" pitchFamily="34" charset="0"/>
              </a:rPr>
              <a:t>Schulen und </a:t>
            </a:r>
            <a:r>
              <a:rPr lang="de-CH" dirty="0">
                <a:latin typeface="Arial" pitchFamily="34" charset="0"/>
                <a:cs typeface="Arial" pitchFamily="34" charset="0"/>
              </a:rPr>
              <a:t>Lehrpersonen </a:t>
            </a:r>
            <a:endParaRPr lang="de-CH" dirty="0" smtClean="0">
              <a:latin typeface="Arial" pitchFamily="34" charset="0"/>
              <a:cs typeface="Arial" pitchFamily="34" charset="0"/>
            </a:endParaRPr>
          </a:p>
          <a:p>
            <a:pPr marL="342900" lvl="1" indent="-342900" defTabSz="720000">
              <a:spcAft>
                <a:spcPts val="1200"/>
              </a:spcAft>
              <a:buClr>
                <a:schemeClr val="tx2"/>
              </a:buClr>
              <a:buFont typeface="Arial"/>
              <a:buChar char="•"/>
              <a:tabLst>
                <a:tab pos="724997" algn="l"/>
              </a:tabLst>
              <a:defRPr/>
            </a:pPr>
            <a:r>
              <a:rPr lang="de-CH" dirty="0" smtClean="0">
                <a:latin typeface="Arial" pitchFamily="34" charset="0"/>
                <a:cs typeface="Arial" pitchFamily="34" charset="0"/>
              </a:rPr>
              <a:t>Orientierung </a:t>
            </a:r>
            <a:r>
              <a:rPr lang="de-CH" dirty="0">
                <a:latin typeface="Arial" pitchFamily="34" charset="0"/>
                <a:cs typeface="Arial" pitchFamily="34" charset="0"/>
              </a:rPr>
              <a:t>für Eltern, Schülerinnen und Schüler, Abnehmer der Sekundarstufe </a:t>
            </a:r>
            <a:r>
              <a:rPr lang="de-CH" dirty="0" smtClean="0">
                <a:latin typeface="Arial" pitchFamily="34" charset="0"/>
                <a:cs typeface="Arial" pitchFamily="34" charset="0"/>
              </a:rPr>
              <a:t>II und </a:t>
            </a:r>
            <a:r>
              <a:rPr lang="de-CH" dirty="0">
                <a:latin typeface="Arial" pitchFamily="34" charset="0"/>
                <a:cs typeface="Arial" pitchFamily="34" charset="0"/>
              </a:rPr>
              <a:t>Pädagogische Hochschulen </a:t>
            </a:r>
            <a:endParaRPr lang="de-CH" dirty="0" smtClean="0">
              <a:latin typeface="Arial" pitchFamily="34" charset="0"/>
              <a:cs typeface="Arial" pitchFamily="34" charset="0"/>
            </a:endParaRPr>
          </a:p>
          <a:p>
            <a:pPr marL="342900" lvl="1" indent="-342900" defTabSz="720000">
              <a:spcAft>
                <a:spcPts val="1200"/>
              </a:spcAft>
              <a:buClr>
                <a:schemeClr val="tx2"/>
              </a:buClr>
              <a:buFont typeface="Arial"/>
              <a:buChar char="•"/>
              <a:tabLst>
                <a:tab pos="724997" algn="l"/>
              </a:tabLst>
              <a:defRPr/>
            </a:pPr>
            <a:r>
              <a:rPr lang="de-CH" dirty="0" smtClean="0">
                <a:latin typeface="Arial" pitchFamily="34" charset="0"/>
                <a:cs typeface="Arial" pitchFamily="34" charset="0"/>
              </a:rPr>
              <a:t>Kompass </a:t>
            </a:r>
            <a:r>
              <a:rPr lang="de-CH" dirty="0">
                <a:latin typeface="Arial" pitchFamily="34" charset="0"/>
                <a:cs typeface="Arial" pitchFamily="34" charset="0"/>
              </a:rPr>
              <a:t>zur Orientierung, kein </a:t>
            </a:r>
            <a:r>
              <a:rPr lang="de-CH" dirty="0" smtClean="0">
                <a:latin typeface="Arial" pitchFamily="34" charset="0"/>
                <a:cs typeface="Arial" pitchFamily="34" charset="0"/>
              </a:rPr>
              <a:t>Gesetzbuch</a:t>
            </a:r>
          </a:p>
          <a:p>
            <a:pPr marL="342900" lvl="1" indent="-342900" defTabSz="720000">
              <a:spcAft>
                <a:spcPts val="1200"/>
              </a:spcAft>
              <a:buClr>
                <a:schemeClr val="tx2"/>
              </a:buClr>
              <a:buFont typeface="Arial"/>
              <a:buChar char="•"/>
              <a:tabLst>
                <a:tab pos="724997" algn="l"/>
              </a:tabLst>
              <a:defRPr/>
            </a:pPr>
            <a:r>
              <a:rPr lang="de-CH" dirty="0" smtClean="0">
                <a:latin typeface="Arial" pitchFamily="34" charset="0"/>
                <a:cs typeface="Arial" pitchFamily="34" charset="0"/>
              </a:rPr>
              <a:t>kein Instrument, das Unterrichtsmethoden festlegt </a:t>
            </a:r>
            <a:endParaRPr lang="de-CH" dirty="0">
              <a:latin typeface="Arial" pitchFamily="34" charset="0"/>
              <a:cs typeface="Arial" pitchFamily="34" charset="0"/>
            </a:endParaRPr>
          </a:p>
        </p:txBody>
      </p:sp>
      <p:sp>
        <p:nvSpPr>
          <p:cNvPr id="5" name="Titel 1"/>
          <p:cNvSpPr txBox="1">
            <a:spLocks/>
          </p:cNvSpPr>
          <p:nvPr/>
        </p:nvSpPr>
        <p:spPr>
          <a:xfrm>
            <a:off x="540000" y="360000"/>
            <a:ext cx="8418626" cy="400110"/>
          </a:xfrm>
          <a:prstGeom prst="rect">
            <a:avLst/>
          </a:prstGeom>
        </p:spPr>
        <p:txBody>
          <a:bodyPr vert="horz" lIns="0" tIns="0" rIns="0" bIns="0" rtlCol="0" anchor="t" anchorCtr="0">
            <a:noAutofit/>
          </a:bodyPr>
          <a:lstStyle>
            <a:defPPr>
              <a:defRPr lang="de-DE"/>
            </a:defPPr>
            <a:lvl1pPr marL="360000" indent="-360000" defTabSz="720000">
              <a:spcBef>
                <a:spcPct val="0"/>
              </a:spcBef>
              <a:buFont typeface="+mj-lt"/>
              <a:buNone/>
              <a:tabLst/>
              <a:defRPr sz="2700" b="1">
                <a:solidFill>
                  <a:schemeClr val="accent4">
                    <a:lumMod val="75000"/>
                  </a:schemeClr>
                </a:solidFill>
                <a:latin typeface="Arial" pitchFamily="34" charset="0"/>
                <a:ea typeface="+mj-ea"/>
                <a:cs typeface="Arial" pitchFamily="34" charset="0"/>
              </a:defRPr>
            </a:lvl1pPr>
          </a:lstStyle>
          <a:p>
            <a:r>
              <a:rPr lang="de-CH" dirty="0">
                <a:solidFill>
                  <a:srgbClr val="0070C0"/>
                </a:solidFill>
              </a:rPr>
              <a:t>Was ist ein </a:t>
            </a:r>
            <a:r>
              <a:rPr lang="de-CH" dirty="0" smtClean="0">
                <a:solidFill>
                  <a:srgbClr val="0070C0"/>
                </a:solidFill>
              </a:rPr>
              <a:t>Lehrplan?</a:t>
            </a:r>
            <a:endParaRPr lang="de-CH" dirty="0">
              <a:solidFill>
                <a:srgbClr val="0070C0"/>
              </a:solidFill>
            </a:endParaRPr>
          </a:p>
        </p:txBody>
      </p:sp>
      <p:sp>
        <p:nvSpPr>
          <p:cNvPr id="6"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6</a:t>
            </a:fld>
            <a:endParaRPr lang="de-CH" dirty="0"/>
          </a:p>
        </p:txBody>
      </p:sp>
    </p:spTree>
    <p:extLst>
      <p:ext uri="{BB962C8B-B14F-4D97-AF65-F5344CB8AC3E}">
        <p14:creationId xmlns:p14="http://schemas.microsoft.com/office/powerpoint/2010/main" val="3565970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60000"/>
            <a:ext cx="7560000" cy="612000"/>
          </a:xfrm>
        </p:spPr>
        <p:txBody>
          <a:bodyPr/>
          <a:lstStyle/>
          <a:p>
            <a:r>
              <a:rPr lang="de-CH" dirty="0" smtClean="0">
                <a:solidFill>
                  <a:srgbClr val="0070C0"/>
                </a:solidFill>
              </a:rPr>
              <a:t>Die Zeiten ändern sich …</a:t>
            </a:r>
            <a:endParaRPr lang="de-CH" dirty="0">
              <a:solidFill>
                <a:srgbClr val="0070C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29" t="5854" r="22148" b="66689"/>
          <a:stretch/>
        </p:blipFill>
        <p:spPr bwMode="auto">
          <a:xfrm>
            <a:off x="552793" y="810111"/>
            <a:ext cx="7920000" cy="242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29" t="61256" r="22148" b="9756"/>
          <a:stretch/>
        </p:blipFill>
        <p:spPr bwMode="auto">
          <a:xfrm>
            <a:off x="539552" y="3429000"/>
            <a:ext cx="7920000" cy="256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6156176" y="6066807"/>
            <a:ext cx="2160240" cy="276999"/>
          </a:xfrm>
          <a:prstGeom prst="rect">
            <a:avLst/>
          </a:prstGeom>
          <a:noFill/>
        </p:spPr>
        <p:txBody>
          <a:bodyPr wrap="square" rtlCol="0">
            <a:spAutoFit/>
          </a:bodyPr>
          <a:lstStyle/>
          <a:p>
            <a:pPr algn="r"/>
            <a:r>
              <a:rPr lang="de-CH" sz="1200" dirty="0" smtClean="0"/>
              <a:t>www.zukunftsinstitut.de</a:t>
            </a:r>
            <a:endParaRPr lang="de-CH" sz="1200" dirty="0"/>
          </a:p>
        </p:txBody>
      </p:sp>
      <p:sp>
        <p:nvSpPr>
          <p:cNvPr id="8"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7</a:t>
            </a:fld>
            <a:endParaRPr lang="de-CH" dirty="0"/>
          </a:p>
        </p:txBody>
      </p:sp>
    </p:spTree>
    <p:extLst>
      <p:ext uri="{BB962C8B-B14F-4D97-AF65-F5344CB8AC3E}">
        <p14:creationId xmlns:p14="http://schemas.microsoft.com/office/powerpoint/2010/main" val="2050157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52704"/>
            <a:ext cx="7560000" cy="612000"/>
          </a:xfrm>
        </p:spPr>
        <p:txBody>
          <a:bodyPr/>
          <a:lstStyle/>
          <a:p>
            <a:r>
              <a:rPr lang="de-CH" dirty="0" smtClean="0">
                <a:solidFill>
                  <a:schemeClr val="accent2">
                    <a:lumMod val="50000"/>
                  </a:schemeClr>
                </a:solidFill>
              </a:rPr>
              <a:t>Die Zeiten ändern sich …</a:t>
            </a:r>
            <a:endParaRPr lang="de-CH" dirty="0">
              <a:solidFill>
                <a:schemeClr val="accent2">
                  <a:lumMod val="50000"/>
                </a:schemeClr>
              </a:solidFill>
            </a:endParaRPr>
          </a:p>
        </p:txBody>
      </p:sp>
      <p:sp>
        <p:nvSpPr>
          <p:cNvPr id="4" name="Inhaltsplatzhalter 3"/>
          <p:cNvSpPr>
            <a:spLocks noGrp="1"/>
          </p:cNvSpPr>
          <p:nvPr>
            <p:ph idx="1"/>
          </p:nvPr>
        </p:nvSpPr>
        <p:spPr>
          <a:xfrm>
            <a:off x="323528" y="980728"/>
            <a:ext cx="7560000" cy="4266000"/>
          </a:xfrm>
        </p:spPr>
        <p:txBody>
          <a:bodyPr/>
          <a:lstStyle/>
          <a:p>
            <a:pPr marL="0" indent="0">
              <a:buNone/>
            </a:pPr>
            <a:r>
              <a:rPr lang="de-CH" sz="2000" dirty="0"/>
              <a:t>Beim Tod von Johannes</a:t>
            </a:r>
          </a:p>
          <a:p>
            <a:pPr marL="0" indent="0">
              <a:buNone/>
            </a:pPr>
            <a:r>
              <a:rPr lang="de-CH" sz="2000" dirty="0"/>
              <a:t>Paul II. schauten die</a:t>
            </a:r>
          </a:p>
          <a:p>
            <a:pPr marL="0" indent="0">
              <a:buNone/>
            </a:pPr>
            <a:r>
              <a:rPr lang="de-CH" sz="2000" dirty="0"/>
              <a:t>Menschen gebannt</a:t>
            </a:r>
          </a:p>
          <a:p>
            <a:pPr marL="0" indent="0">
              <a:buNone/>
            </a:pPr>
            <a:r>
              <a:rPr lang="de-CH" sz="2000" dirty="0"/>
              <a:t>Richtung Petersdom. </a:t>
            </a:r>
            <a:endParaRPr lang="de-CH" sz="2000" dirty="0" smtClean="0"/>
          </a:p>
          <a:p>
            <a:pPr marL="0" indent="0">
              <a:buNone/>
            </a:pPr>
            <a:r>
              <a:rPr lang="de-CH" sz="2000" dirty="0" smtClean="0"/>
              <a:t>Bei</a:t>
            </a:r>
            <a:r>
              <a:rPr lang="de-CH" sz="2000" dirty="0"/>
              <a:t> </a:t>
            </a:r>
            <a:r>
              <a:rPr lang="de-CH" sz="2000" dirty="0" smtClean="0"/>
              <a:t>der </a:t>
            </a:r>
            <a:r>
              <a:rPr lang="de-CH" sz="2000" dirty="0"/>
              <a:t>Wahl von Papst</a:t>
            </a:r>
          </a:p>
          <a:p>
            <a:pPr marL="0" indent="0">
              <a:buNone/>
            </a:pPr>
            <a:r>
              <a:rPr lang="de-CH" sz="2000" dirty="0"/>
              <a:t>Franziskus wiederholte</a:t>
            </a:r>
          </a:p>
          <a:p>
            <a:pPr marL="0" indent="0">
              <a:buNone/>
            </a:pPr>
            <a:r>
              <a:rPr lang="de-CH" sz="2000" dirty="0"/>
              <a:t>sich die Szene - und war</a:t>
            </a:r>
          </a:p>
          <a:p>
            <a:pPr marL="0" indent="0">
              <a:buNone/>
            </a:pPr>
            <a:r>
              <a:rPr lang="de-CH" sz="2000" dirty="0"/>
              <a:t>doch ganz anders: Zwei</a:t>
            </a:r>
          </a:p>
          <a:p>
            <a:pPr marL="0" indent="0">
              <a:buNone/>
            </a:pPr>
            <a:r>
              <a:rPr lang="de-CH" sz="2000" dirty="0"/>
              <a:t>Bilder zeigen, wie sich die</a:t>
            </a:r>
          </a:p>
          <a:p>
            <a:pPr marL="0" indent="0">
              <a:buNone/>
            </a:pPr>
            <a:r>
              <a:rPr lang="de-CH" sz="2000" dirty="0"/>
              <a:t>Zeiten geändert haben.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065" y="908720"/>
            <a:ext cx="5321399" cy="536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liennummernplatzhalter 5"/>
          <p:cNvSpPr txBox="1">
            <a:spLocks/>
          </p:cNvSpPr>
          <p:nvPr/>
        </p:nvSpPr>
        <p:spPr>
          <a:xfrm>
            <a:off x="8100432" y="6577200"/>
            <a:ext cx="360000" cy="144000"/>
          </a:xfrm>
          <a:prstGeom prst="rect">
            <a:avLst/>
          </a:prstGeom>
        </p:spPr>
        <p:txBody>
          <a:bodyPr vert="horz" lIns="0" tIns="0" rIns="0" bIns="0" rtlCol="0" anchor="t" anchorCtr="0"/>
          <a:lstStyle>
            <a:defPPr>
              <a:defRPr lang="de-DE"/>
            </a:defPPr>
            <a:lvl1pPr marL="0" algn="r" defTabSz="914400" rtl="0" eaLnBrk="1" latinLnBrk="0" hangingPunct="1">
              <a:defRPr sz="9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07F1B2-B3CA-4F7B-AE9D-E8E47E9D5E94}" type="slidenum">
              <a:rPr lang="de-CH" smtClean="0"/>
              <a:pPr/>
              <a:t>8</a:t>
            </a:fld>
            <a:endParaRPr lang="de-CH" dirty="0"/>
          </a:p>
        </p:txBody>
      </p:sp>
    </p:spTree>
    <p:extLst>
      <p:ext uri="{BB962C8B-B14F-4D97-AF65-F5344CB8AC3E}">
        <p14:creationId xmlns:p14="http://schemas.microsoft.com/office/powerpoint/2010/main" val="403152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nhaltsplatzhalter 6"/>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0"/>
            <a:ext cx="5676900" cy="3943350"/>
          </a:xfrm>
          <a:prstGeom prst="rect">
            <a:avLst/>
          </a:prstGeom>
        </p:spPr>
      </p:pic>
      <p:pic>
        <p:nvPicPr>
          <p:cNvPr id="22531"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0800" y="2906713"/>
            <a:ext cx="529272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03957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gt;&#10;    &lt;TableOfContents&gt;&#10;      &lt;Id&gt;1673db5a-86e1-410c-898f-98b0ff357be3&lt;/Id&gt;&#10;      &lt;IdName&gt;TOC&lt;/IdName&gt;&#10;      &lt;Label&gt;&amp;lt;translate&amp;gt;Ribbon.New.TableOfContentBildBlau&amp;lt;/translate&amp;gt;&lt;/Label&gt;&#10;      &lt;ImageMso&gt;FileNew&lt;/ImageMso&gt;&#10;      &lt;Image&gt;&lt;/Image&gt;&#10;      &lt;ShowToc&gt;true&lt;/ShowToc&gt;&#10;      &lt;Layout&gt;Inhaltsverzeichnis&lt;/Layout&gt;&#10;      &lt;TableOfContentsTitle&gt;[[Translation(&quot;Doc.TOC&quot;)]]&lt;/TableOfContentsTitle&gt;&#10;      &lt;Insert&gt;Titelfolie&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gt;&#10;      &lt;Id&gt;fd4770b0-5314-4206-9591-90cbc81af137&lt;/Id&gt;&#10;      &lt;IdName&gt;TOCBild&lt;/IdName&gt;&#10;      &lt;Label&gt;&amp;lt;translate&amp;gt;Ribbon.New.TableOfContentBild&amp;lt;/translate&amp;gt;&lt;/Label&gt;&#10;      &lt;ImageMso&gt;FileNew&lt;/ImageMso&gt;&#10;      &lt;Image&gt;&lt;/Image&gt;&#10;      &lt;ShowToc&gt;true&lt;/ShowToc&gt;&#10;      &lt;Layout&gt;Inhaltsverzeichnis&lt;/Layout&gt;&#10;      &lt;TableOfContentsTitle&gt;[[Translation(&quot;Doc.TOCBild&quot;)]]&lt;/TableOfContentsTitle&gt;&#10;      &lt;Insert&gt;Titelfolie mit Bild&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gt;&#10;      &lt;Id&gt;a3dd2743-dbe9-4bd3-9da8-770644aea658&lt;/Id&gt;&#10;      &lt;IdName&gt;TOCMMZ&lt;/IdName&gt;&#10;      &lt;Label&gt;&amp;lt;translate&amp;gt;Ribbon.New.TableOfContentMMZ&amp;lt;/translate&amp;gt;&lt;/Label&gt;&#10;      &lt;ImageMso&gt;FileNew&lt;/ImageMso&gt;&#10;      &lt;Image&gt;&lt;/Image&gt;&#10;      &lt;ShowToc&gt;true&lt;/ShowToc&gt;&#10;      &lt;Layout&gt;Inhaltsverzeichnis&lt;/Layout&gt;&#10;      &lt;TableOfContentsTitle&gt;[[Translation(&quot;Doc.TOC&quot;)]]&lt;/TableOfContentsTitle&gt;&#10;      &lt;Insert&gt;Titelfolie MMZ&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gt;&#10;      &lt;Id&gt;2dbd1eef-f5f5-45f5-8ea1-229be2533ca2&lt;/Id&gt;&#10;      &lt;IdName&gt;TOCMMZBild&lt;/IdName&gt;&#10;      &lt;Label&gt;&amp;lt;translate&amp;gt;Ribbon.New.TableOfContentMMZBild&amp;lt;/translate&amp;gt;&lt;/Label&gt;&#10;      &lt;ImageMso&gt;FileNew&lt;/ImageMso&gt;&#10;      &lt;Image&gt;&lt;/Image&gt;&#10;      &lt;ShowToc&gt;true&lt;/ShowToc&gt;&#10;      &lt;Layout&gt;Inhaltsverzeichnis&lt;/Layout&gt;&#10;      &lt;TableOfContentsTitle&gt;[[Translation(&quot;Doc.TOC&quot;)]]&lt;/TableOfContentsTitle&gt;&#10;      &lt;Insert&gt;Titelfolie mit Bild MMZ&lt;/Insert&gt;&#10;      &lt;InsertRelativePosition&gt;After&lt;/InsertRelativePosition&gt;&#10;      &lt;Level1&gt;Kapitel&lt;/Level1&gt;&#10;      &lt;Level2&gt;Unterkapitel&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lt;/PositionIndicatorSlidesLevel1&gt;&#10;      &lt;PositionIndicatorSlidesLevel2&gt;Unterkapitel&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Collection&gt;&#10;  &lt;ThemeDefinition&gt;&#10;    &lt;DefaultThemeDefinition&gt;[[MasterProperty(&quot;Organisation&quot;, &quot;PpThemesDefault&quot;)]]&lt;/DefaultThemeDefinition&gt;&#10;    &lt;PresentationThemeDefinition&gt;[[MasterProperty(&quot;Organisation&quot;, &quot;PpThemesPresentation&quot;)]]&lt;/PresentationThemeDefinition&gt;&#10;    &lt;SlideThemeDefinition&gt;[[MasterProperty(&quot;Organisation&quot;, &quot;PpThemesSlide&quot;)]]&lt;/SlideThemeDefinition&gt;&#10;    &lt;ObjectThemeDefinition&gt;[[MasterProperty(&quot;Organisation&quot;, &quot;PpThemesObject&quot;)]]&lt;/ObjectThemeDefinition&gt;&#10;  &lt;/ThemeDefinition&gt;&#10;  &lt;MasterProperties&gt;&#10;    &lt;MasterProperty Id=&quot;2004112217333376588294&quot;&gt;&#10;      &lt;Fields&gt;&#10;        &lt;Field Id=&quot;2011982347978498756646&quot; ShowField=&quot;false&quot; /&gt;&#10;        &lt;Field Id=&quot;2010032915520270663768&quot; ShowField=&quot;false&quot; /&gt;&#10;        &lt;Field Id=&quot;2010030416385012448864&quot; ShowField=&quot;false&quot; /&gt;&#10;        &lt;Field Id=&quot;2011239034983459735876&quot; ShowField=&quot;false&quot; /&gt;&#10;        &lt;Field Id=&quot;2014100610265167669887&quot; ShowField=&quot;false&quot; /&gt;&#10;        &lt;Field Id=&quot;2004111209284731179378&quot; ShowField=&quot;false&quot; /&gt;&#10;        &lt;Field Id=&quot;2012081319142576178905&quot; ShowField=&quot;false&quot; /&gt;&#10;        &lt;Field Id=&quot;2013120317003249804803&quot; ShowField=&quot;false&quot; /&gt;&#10;        &lt;Field Id=&quot;2004112217261556206966&quot; ShowField=&quot;false&quot; /&gt;&#10;        &lt;Field Id=&quot;2011973463486587459834&quot; ShowField=&quot;true&quot; /&gt;&#10;        &lt;Field Id=&quot;2011349845823498345623&quot; ShowField=&quot;true&quot; /&gt;&#10;        &lt;Field Id=&quot;2012112816114502279979&quot; ShowField=&quot;true&quot; /&gt;&#10;        &lt;Field Id=&quot;2005040809241304770672&quot; ShowField=&quot;fals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owerPoint"/>
  <p:tag name="OAWWIZARDSTEPS" val="0|1|4"/>
  <p:tag name="ZOAWLANGID" val="2055"/>
  <p:tag name="OAWDOCPROPSOURCE" val="&lt;DocProps&gt;&lt;DocProp UID=&quot;2012060416091233306102&quot; EntryUID=&quot;2012101114435107146674&quot;&gt;&lt;Field Name=&quot;IDName&quot; Value=&quot;Departement Bildung, Kultur und Sport, Abteilung Volksschule, Sektion Organisation&quot;/&gt;&lt;Field Name=&quot;OrganisationLevel1&quot; Value=&quot;Departement &amp;#xA;Bildung, Kultur und Sport&quot;/&gt;&lt;Field Name=&quot;OrganisationLevel2&quot; Value=&quot;Abteilung Volksschule&quot;/&gt;&lt;Field Name=&quot;OrganisationLevel3&quot; Value=&quot;Sektion Organisation&quot;/&gt;&lt;Field Name=&quot;Project&quot; Value=&quot;&quot;/&gt;&lt;Field Name=&quot;OrganisationPowerPoint&quot; Value=&quot;DEPARTEMENT BILDUNG, KULTUR UND SPORT&quot;/&gt;&lt;Field Name=&quot;ExcelOrganisationLevel1&quot; Value=&quot;DEPARTEMENT BILDUNG, KULTUR UND SPORT&quot;/&gt;&lt;Field Name=&quot;ExcelOrganisationLevel2&quot; Value=&quot;Abteilung Volksschule&quot;/&gt;&lt;Field Name=&quot;Address1&quot; Value=&quot;Bachstrasse 15, 5001 Aarau&quot;/&gt;&lt;Field Name=&quot;Address2&quot; Value=&quot;&quot;/&gt;&lt;Field Name=&quot;Address3&quot; Value=&quot;&quot;/&gt;&lt;Field Name=&quot;Address4&quot; Value=&quot;&quot;/&gt;&lt;Field Name=&quot;Address5&quot; Value=&quot;&quot;/&gt;&lt;Field Name=&quot;Address6&quot; Value=&quot;&quot;/&gt;&lt;Field Name=&quot;Telefon&quot; Value=&quot;062 835 21 10&quot;/&gt;&lt;Field Name=&quot;Fax&quot; Value=&quot;&quot;/&gt;&lt;Field Name=&quot;Email&quot; Value=&quot;so.volksschule@ag.ch&quot;/&gt;&lt;Field Name=&quot;Internet&quot; Value=&quot;www.ag.ch/volksschule, www.schulen-aargau.ch&quot;/&gt;&lt;Field Name=&quot;City&quot; Value=&quot;Aarau&quot;/&gt;&lt;Field Name=&quot;WdA4LogoColorPortrait&quot; Value=&quot;%Logos%\KantonsWappen_A4portrait_color.2100.300.wmf&quot;/&gt;&lt;Field Name=&quot;WdA4LogoBlackWhitePortrait&quot; Value=&quot;%Logos%\KantonsWappen_A4portrait_bw.2100.300.wmf&quot;/&gt;&lt;Field Name=&quot;WdA4LogoColorQuer&quot; Value=&quot;%Logos%\KantonsWappen_A4landscape_color.2970.400.wmf&quot;/&gt;&lt;Field Name=&quot;WdA4LogoBlackWhiteQuer&quot; Value=&quot;%Logos%\KantonsWappen_A4landscape_bw.2970.400.wmf&quot;/&gt;&lt;Field Name=&quot;WdA5LogoColorQuer&quot; Value=&quot;%Logos%\KantonsWappen_A5landscape_color.2100.400.wmf&quot;/&gt;&lt;Field Name=&quot;WdA5LogoBlackWhiteQuer&quot; Value=&quot;%Logos%\KantonsWappen_A5landscape_bw.2100.400.wmf&quot;/&gt;&lt;Field Name=&quot;OlLogoSignature&quot; Value=&quot;&quot;/&gt;&lt;Field Name=&quot;PpThemesDefault&quot; Value=&quot;%Themes%\aargau.thmx&quot;/&gt;&lt;Field Name=&quot;PpThemesPresentation&quot; Value=&quot;%Themes%\aargau.thmx&quot;/&gt;&lt;Field Name=&quot;PpThemesSlide&quot; Value=&quot;%Themes%\aargau.thmx&quot;/&gt;&lt;Field Name=&quot;PpThemesObject&quot; Value=&quot;%Themes%\aargau.thmx&quot;/&gt;&lt;Field Name=&quot;Data_UID&quot; Value=&quot;2012101114435107146674&quot;/&gt;&lt;Field Name=&quot;Field_Name&quot; Value=&quot;&quot;/&gt;&lt;Field Name=&quot;Field_UID&quot; Value=&quot;&quot;/&gt;&lt;Field Name=&quot;ML_LCID&quot; Value=&quot;&quot;/&gt;&lt;Field Name=&quot;ML_Value&quot; Value=&quot;&quot;/&gt;&lt;/DocProp&gt;&lt;DocProp UID=&quot;2013021809120389038204&quot; EntryUID=&quot;2003121817293296325874&quot;&gt;&lt;Field Name=&quot;IDName&quot; Value=&quot;(Leer)&quot;/&gt;&lt;/DocProp&gt;&lt;DocProp UID=&quot;2006040509495284662868&quot; EntryUID=&quot;2015011316274126122030&quot;&gt;&lt;Field Name=&quot;IDName&quot; Value=&quot;Patric Bezzola&quot;/&gt;&lt;Field Name=&quot;Name&quot; Value=&quot;Patric Bezzola&quot;/&gt;&lt;Field Name=&quot;DirectPhone&quot; Value=&quot;062 835 21 03&quot;/&gt;&lt;Field Name=&quot;DirectFax&quot; Value=&quot;&quot;/&gt;&lt;Field Name=&quot;Mobile&quot; Value=&quot;&quot;/&gt;&lt;Field Name=&quot;EMail&quot; Value=&quot;patric.bezzola@ag.ch&quot;/&gt;&lt;Field Name=&quot;Function&quot; Value=&quot;Wissenschaftlicher Mitarbeiter&quot;/&gt;&lt;Field Name=&quot;Signature&quot; Value=&quot;&quot;/&gt;&lt;Field Name=&quot;Initials&quot; Value=&quot;PB&quot;/&gt;&lt;Field Name=&quot;Title&quot; Value=&quot;&quot;/&gt;&lt;Field Name=&quot;Data_UID&quot; Value=&quot;2015011316274126122030&quot;/&gt;&lt;Field Name=&quot;Field_Name&quot; Value=&quot;&quot;/&gt;&lt;Field Name=&quot;Field_UID&quot; Value=&quot;&quot;/&gt;&lt;Field Name=&quot;ML_LCID&quot; Value=&quot;&quot;/&gt;&lt;Field Name=&quot;ML_Value&quot; Value=&quot;&quot;/&gt;&lt;/DocProp&gt;&lt;DocProp UID=&quot;2012060416083656157146&quot; EntryUID=&quot;2015011316274126122030&quot;&gt;&lt;Field Name=&quot;IDName&quot; Value=&quot;Patric Bezzola&quot;/&gt;&lt;Field Name=&quot;Name&quot; Value=&quot;Patric Bezzola&quot;/&gt;&lt;Field Name=&quot;DirectPhone&quot; Value=&quot;062 835 21 03&quot;/&gt;&lt;Field Name=&quot;DirectFax&quot; Value=&quot;&quot;/&gt;&lt;Field Name=&quot;Mobile&quot; Value=&quot;&quot;/&gt;&lt;Field Name=&quot;EMail&quot; Value=&quot;patric.bezzola@ag.ch&quot;/&gt;&lt;Field Name=&quot;Function&quot; Value=&quot;Wissenschaftlicher Mitarbeiter&quot;/&gt;&lt;Field Name=&quot;Signature&quot; Value=&quot;&quot;/&gt;&lt;Field Name=&quot;Initials&quot; Value=&quot;PB&quot;/&gt;&lt;Field Name=&quot;Title&quot; Value=&quot;&quot;/&gt;&lt;Field Name=&quot;Data_UID&quot; Value=&quot;2015011316274126122030&quot;/&gt;&lt;Field Name=&quot;Field_Name&quot; Value=&quot;&quot;/&gt;&lt;Field Name=&quot;Field_UID&quot; Value=&quot;&quot;/&gt;&lt;Field Name=&quot;ML_LCID&quot; Value=&quot;&quot;/&gt;&lt;Field Name=&quot;ML_Value&quot; Value=&quot;&quot;/&gt;&lt;/DocProp&gt;&lt;DocProp UID=&quot;2013021809133888573589&quot; EntryUID=&quot;2003121817293296325874&quot;&gt;&lt;Field Name=&quot;IDName&quot; Value=&quot;(Leer)&quot;/&gt;&lt;/DocProp&gt;&lt;DocProp UID=&quot;2012060416093667830578&quot; EntryUID=&quot;2003121817293296325874&quot;&gt;&lt;Field Name=&quot;IDName&quot; Value=&quot;(Leer)&quot;/&gt;&lt;/DocProp&gt;&lt;DocProp UID=&quot;2003061115381095709037&quot; EntryUID=&quot;2003121817293296325874&quot;&gt;&lt;Field Name=&quot;IDName&quot; Value=&quot;(Leer)&quot;/&gt;&lt;/DocProp&gt;&lt;DocProp UID=&quot;2004112217333376588294&quot; EntryUID=&quot;2004123010144120300001&quot;&gt;&lt;Field UID=&quot;2011973463486587459834&quot; Name=&quot;PresentationTitle&quot; Value=&quot;Präsentation Lehrplan 21&quot;/&gt;&lt;Field UID=&quot;2011349845823498345623&quot; Name=&quot;PresentationSubTitle&quot; Value=&quot;Schule Seon&quot;/&gt;&lt;Field UID=&quot;2012112816114502279979&quot; Name=&quot;PresentationDate&quot; Value=&quot;6. November 2015&quot;/&gt;&lt;/DocProp&gt;&lt;/DocProps&gt;&#10;"/>
  <p:tag name="OFFICEATWORKPRESENTATIONPROJECTID" val="agch"/>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1. Titel durch Klicken bearbeiten"/>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1. Titel durch Klicken bearbeiten"/>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Positionsindikatoren werden automatisch erstellt&#10;Zweite Ebene&#10;Dritte Ebene&#10;Vierte Ebene"/>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1.1 Titel durch Klicken bearbeiten"/>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Positionsindikatoren werden automatisch erstellt&#10;Zweite Ebene&#10;Dritte Ebene&#10;Vierte Ebene"/>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2.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Title&quot;)]]&#10;"/>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DocumentDate&quot;)]] "/>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Date&quot;)]]"/>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Translate(&quot;Doc.TOC&quot;)]]"/>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Inhaltsverzeichnis wird automatisch erstellt&#10;Zweite Ebene&#10;Dritte Ebene&#10;Vierte Ebene&#10;Fünfte Ebene"/>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Title&quot;)]]&#10;"/>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PresentationSubTitle&quot;)]] "/>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GetMasterPropertyValue(&quot;CustomField&quot;, &quot;DocumentDate&quot;)]] "/>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quot;PresentationDate&quot;)]]"/>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GetMasterPropertyValue(&quot;Organisation&quot;, &quot;OrganisationLevel1&quot;)]]"/>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Translate(&quot;Doc.TOC&quot;)]]"/>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Inhaltsverzeichnis wird automatisch erstellt&#10;Zweite Ebene&#10;Dritte Ebene&#10;Vierte Ebene&#10;Fünfte Ebene"/>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MasterProperty(&quot;Organisation&quot;,&quot;OrganisationPowerPoint&quot;)]]"/>
</p:tagLst>
</file>

<file path=ppt/tags/tag40.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41.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42.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Bundesverfassung Artikel 62 Absatz 4:&#10;&#10;Kommt auf dem Koordinationsweg keine Harmonisierung des Schulwesens im Bereich des Schuleintrittsalters und der Schulpflicht, der Dauer und Ziele der Bildungsstufen und von deren Übergängen sowie der Anerkennung von Abschlüssen zustande, so erlässt der Bund die notwendigen Vorschriften."/>
</p:tagLst>
</file>

<file path=ppt/tags/tag43.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44.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Volksabstimmung vom 21.5.2006"/>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6.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Nachhaltige Entwicklung"/>
</p:tagLst>
</file>

<file path=ppt/tags/tag47.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Überfachliche Kompetenzen"/>
</p:tagLst>
</file>

<file path=ppt/tags/tag48.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49.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0.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Fachbereiche"/>
</p:tagLst>
</file>

<file path=ppt/tags/tag51.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52.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53.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54.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55.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56.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57.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58.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6 Fachbereiche"/>
</p:tagLst>
</file>

<file path=ppt/tags/tag59.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Module"/>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1. Titel durch Klicken bearbeiten"/>
</p:tagLst>
</file>

<file path=ppt/tags/tag60.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6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63.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64.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65.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66.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Was in der Hoheit des Aargaus bleibt"/>
</p:tagLst>
</file>

<file path=ppt/tags/tag67.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Was will die Initiative?"/>
</p:tagLst>
</file>

<file path=ppt/tags/tag68.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69.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4"/>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0.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71.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5"/>
</p:tagLst>
</file>

<file path=ppt/tags/tag72.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Was will die Initiative?"/>
</p:tagLst>
</file>

<file path=ppt/tags/tag73.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Bildungsverbände setzen auf neuen Lehrplan"/>
</p:tagLst>
</file>

<file path=ppt/tags/tag74.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alv: Der Lehrplan 21 ist eine Chance, Anpassungen koordiniert angehen zu können. &#10;&#10;&#10;LCH: Die Chance für eine Harmonisierung der Bildungsziele muss von den Kantonen genutzt werden. &#10;&#10;&#10;VASP: ???"/>
</p:tagLst>
</file>

<file path=ppt/tags/tag75.xml><?xml version="1.0" encoding="utf-8"?>
<p:tagLst xmlns:a="http://schemas.openxmlformats.org/drawingml/2006/main" xmlns:r="http://schemas.openxmlformats.org/officeDocument/2006/relationships" xmlns:p="http://schemas.openxmlformats.org/presentationml/2006/main">
  <p:tag name="OFFICEATWORKSHAPETHEMENAME" val="aargau.thmx"/>
  <p:tag name="OFFICATWORKEXPRESSIONTAG" val="6"/>
</p:tagLst>
</file>

<file path=ppt/tags/tag76.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77.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78.xml><?xml version="1.0" encoding="utf-8"?>
<p:tagLst xmlns:a="http://schemas.openxmlformats.org/drawingml/2006/main" xmlns:r="http://schemas.openxmlformats.org/officeDocument/2006/relationships" xmlns:p="http://schemas.openxmlformats.org/presentationml/2006/main">
  <p:tag name="OFFICEATWORKSHAPETHEMENAME" val="aargau.thmx"/>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Erste Ebene&#10;Zweite Ebene&#10;Dritte Ebene&#10;Vierte Ebene&#10;Fünfte Ebene"/>
</p:tagLst>
</file>

<file path=ppt/theme/theme1.xml><?xml version="1.0" encoding="utf-8"?>
<a:theme xmlns:a="http://schemas.openxmlformats.org/drawingml/2006/main" name="aargau">
  <a:themeElements>
    <a:clrScheme name="Aargau">
      <a:dk1>
        <a:sysClr val="windowText" lastClr="000000"/>
      </a:dk1>
      <a:lt1>
        <a:sysClr val="window" lastClr="FFFFFF"/>
      </a:lt1>
      <a:dk2>
        <a:srgbClr val="1F497D"/>
      </a:dk2>
      <a:lt2>
        <a:srgbClr val="EEECE1"/>
      </a:lt2>
      <a:accent1>
        <a:srgbClr val="0096DF"/>
      </a:accent1>
      <a:accent2>
        <a:srgbClr val="C6E2F6"/>
      </a:accent2>
      <a:accent3>
        <a:srgbClr val="7F501F"/>
      </a:accent3>
      <a:accent4>
        <a:srgbClr val="EAE2DA"/>
      </a:accent4>
      <a:accent5>
        <a:srgbClr val="787878"/>
      </a:accent5>
      <a:accent6>
        <a:srgbClr val="C8C8C8"/>
      </a:accent6>
      <a:hlink>
        <a:srgbClr val="0096DF"/>
      </a:hlink>
      <a:folHlink>
        <a:srgbClr val="787878"/>
      </a:folHlink>
    </a:clrScheme>
    <a:fontScheme name="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DesignTheme>aargau.thmx</DesignTheme>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EE64402990E614CA0EC9DFAA617CA5C" ma:contentTypeVersion="1" ma:contentTypeDescription="Create a new document." ma:contentTypeScope="" ma:versionID="5e2ed77247bb6cbf2d09673b8344ee0a">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75F640-5CEA-465E-8761-1A38198AA3B7}"/>
</file>

<file path=customXml/itemProps2.xml><?xml version="1.0" encoding="utf-8"?>
<ds:datastoreItem xmlns:ds="http://schemas.openxmlformats.org/officeDocument/2006/customXml" ds:itemID="{41C4926A-EA01-4DCF-9584-99611F63087F}"/>
</file>

<file path=customXml/itemProps3.xml><?xml version="1.0" encoding="utf-8"?>
<ds:datastoreItem xmlns:ds="http://schemas.openxmlformats.org/officeDocument/2006/customXml" ds:itemID="{F9F12C8C-BE66-4F36-8EEC-ED8FFF4EC08B}"/>
</file>

<file path=customXml/itemProps4.xml><?xml version="1.0" encoding="utf-8"?>
<ds:datastoreItem xmlns:ds="http://schemas.openxmlformats.org/officeDocument/2006/customXml" ds:itemID="{3D0F7702-76EE-44AB-A9C9-B163717865ED}"/>
</file>

<file path=docProps/app.xml><?xml version="1.0" encoding="utf-8"?>
<Properties xmlns="http://schemas.openxmlformats.org/officeDocument/2006/extended-properties" xmlns:vt="http://schemas.openxmlformats.org/officeDocument/2006/docPropsVTypes">
  <Template>aargau</Template>
  <TotalTime>0</TotalTime>
  <Words>7876</Words>
  <Application>Microsoft Office PowerPoint</Application>
  <PresentationFormat>Bildschirmpräsentation (4:3)</PresentationFormat>
  <Paragraphs>821</Paragraphs>
  <Slides>50</Slides>
  <Notes>49</Notes>
  <HiddenSlides>0</HiddenSlides>
  <MMClips>0</MMClips>
  <ScaleCrop>false</ScaleCrop>
  <HeadingPairs>
    <vt:vector size="4" baseType="variant">
      <vt:variant>
        <vt:lpstr>Design</vt:lpstr>
      </vt:variant>
      <vt:variant>
        <vt:i4>1</vt:i4>
      </vt:variant>
      <vt:variant>
        <vt:lpstr>Folientitel</vt:lpstr>
      </vt:variant>
      <vt:variant>
        <vt:i4>50</vt:i4>
      </vt:variant>
    </vt:vector>
  </HeadingPairs>
  <TitlesOfParts>
    <vt:vector size="51" baseType="lpstr">
      <vt:lpstr>aargau</vt:lpstr>
      <vt:lpstr>PowerPoint-Präsentation</vt:lpstr>
      <vt:lpstr>Inhalt</vt:lpstr>
      <vt:lpstr>Ziele</vt:lpstr>
      <vt:lpstr>Auftrag der Bundesverfassung</vt:lpstr>
      <vt:lpstr>Stand der Entscheidungsprozesse in der Deutschschweiz (Stand Nov 2016)</vt:lpstr>
      <vt:lpstr>PowerPoint-Präsentation</vt:lpstr>
      <vt:lpstr>Die Zeiten ändern sich …</vt:lpstr>
      <vt:lpstr>Die Zeiten ändern sich …</vt:lpstr>
      <vt:lpstr>PowerPoint-Präsentation</vt:lpstr>
      <vt:lpstr>Kurzportrait Lehrplan 21</vt:lpstr>
      <vt:lpstr>PowerPoint-Präsentation</vt:lpstr>
      <vt:lpstr>PowerPoint-Präsentation</vt:lpstr>
      <vt:lpstr>"Neue Fächer"</vt:lpstr>
      <vt:lpstr>Aufbau der Fachbereiche</vt:lpstr>
      <vt:lpstr>Drei Zyklen</vt:lpstr>
      <vt:lpstr>Überfachliche Kompetenzen</vt:lpstr>
      <vt:lpstr>Nachhaltige Entwicklung</vt:lpstr>
      <vt:lpstr>Kompetenzaufbau l</vt:lpstr>
      <vt:lpstr>Aufbau Kompetenzstufen</vt:lpstr>
      <vt:lpstr>Kompetenzaufbau II</vt:lpstr>
      <vt:lpstr>Verbindliche Inhalte</vt:lpstr>
      <vt:lpstr>Das bleibt gleich – das ist neu</vt:lpstr>
      <vt:lpstr>Konzeption, Aufbau und Vergleich mit dem Lp AG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Vergleich Aargauer Lehrplan – Lehrplan 21</vt:lpstr>
      <vt:lpstr>PowerPoint-Präsentation</vt:lpstr>
      <vt:lpstr>Aargauer Lehrplan – ohne Jahrgangsziele</vt:lpstr>
      <vt:lpstr>Fragen</vt:lpstr>
      <vt:lpstr>Einführung des Lehrplans 21 im Kanton Aargau </vt:lpstr>
      <vt:lpstr>Beachtlicher Handlungsspielraum für den Kanton</vt:lpstr>
      <vt:lpstr>So könnte die Stundentafel aussehen</vt:lpstr>
      <vt:lpstr>Weiterbildung Schulleitungen und Lehrpersonen</vt:lpstr>
      <vt:lpstr>Fazit</vt:lpstr>
      <vt:lpstr>Initiative zur Änderung des Schulgesetzes </vt:lpstr>
      <vt:lpstr>Initiative im Kanton Aargau</vt:lpstr>
      <vt:lpstr>Was will die Initiative? I</vt:lpstr>
      <vt:lpstr>Was will die Initiative? II</vt:lpstr>
      <vt:lpstr>Gründe für die Ablehnung der Initiative «JA zu einer guten Bildung – NEIN zum Lehrplan 21»</vt:lpstr>
      <vt:lpstr>Das spricht für den neuen Aargauer Lehrplan auf der Basis der Vorlage Lehrplan 21</vt:lpstr>
      <vt:lpstr>Breite Unterstützung der Bildungsverbände</vt:lpstr>
      <vt:lpstr>Was ist geplant bis zur Einführung</vt:lpstr>
      <vt:lpstr>Fragen</vt:lpstr>
    </vt:vector>
  </TitlesOfParts>
  <Company>officeatwork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Vorburger</dc:creator>
  <cp:lastModifiedBy>%AP_DisplayName%</cp:lastModifiedBy>
  <cp:revision>242</cp:revision>
  <cp:lastPrinted>2016-04-27T16:03:12Z</cp:lastPrinted>
  <dcterms:created xsi:type="dcterms:W3CDTF">2012-10-30T16:07:25Z</dcterms:created>
  <dcterms:modified xsi:type="dcterms:W3CDTF">2016-11-10T12:43:52Z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ruktur-Thema">
    <vt:lpwstr>15;#Lehrplan Volksschule|65b56c4f-5bd0-4ab0-a743-9a592c2e263f</vt:lpwstr>
  </property>
  <property fmtid="{D5CDD505-2E9C-101B-9397-08002B2CF9AE}" pid="3" name="ContentTypeId">
    <vt:lpwstr>0x0101007EE64402990E614CA0EC9DFAA617CA5C</vt:lpwstr>
  </property>
</Properties>
</file>